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1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3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  <p:sldMasterId id="2147483958" r:id="rId2"/>
    <p:sldMasterId id="2147483991" r:id="rId3"/>
    <p:sldMasterId id="2147484024" r:id="rId4"/>
  </p:sldMasterIdLst>
  <p:notesMasterIdLst>
    <p:notesMasterId r:id="rId22"/>
  </p:notesMasterIdLst>
  <p:handoutMasterIdLst>
    <p:handoutMasterId r:id="rId23"/>
  </p:handoutMasterIdLst>
  <p:sldIdLst>
    <p:sldId id="269" r:id="rId5"/>
    <p:sldId id="1932" r:id="rId6"/>
    <p:sldId id="1933" r:id="rId7"/>
    <p:sldId id="1934" r:id="rId8"/>
    <p:sldId id="1935" r:id="rId9"/>
    <p:sldId id="1936" r:id="rId10"/>
    <p:sldId id="1937" r:id="rId11"/>
    <p:sldId id="1938" r:id="rId12"/>
    <p:sldId id="1939" r:id="rId13"/>
    <p:sldId id="1940" r:id="rId14"/>
    <p:sldId id="1941" r:id="rId15"/>
    <p:sldId id="1942" r:id="rId16"/>
    <p:sldId id="1943" r:id="rId17"/>
    <p:sldId id="1944" r:id="rId18"/>
    <p:sldId id="1945" r:id="rId19"/>
    <p:sldId id="1946" r:id="rId20"/>
    <p:sldId id="1930" r:id="rId21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A63E4771-ACEC-2B41-8B2D-6C65AD559C79}">
          <p14:sldIdLst>
            <p14:sldId id="269"/>
            <p14:sldId id="1932"/>
            <p14:sldId id="1933"/>
            <p14:sldId id="1934"/>
            <p14:sldId id="1935"/>
            <p14:sldId id="1936"/>
            <p14:sldId id="1937"/>
            <p14:sldId id="1938"/>
            <p14:sldId id="1939"/>
            <p14:sldId id="1940"/>
            <p14:sldId id="1941"/>
            <p14:sldId id="1942"/>
            <p14:sldId id="1943"/>
            <p14:sldId id="1944"/>
            <p14:sldId id="1945"/>
            <p14:sldId id="1946"/>
            <p14:sldId id="19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FC7"/>
    <a:srgbClr val="20D5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77"/>
    <p:restoredTop sz="95102"/>
  </p:normalViewPr>
  <p:slideViewPr>
    <p:cSldViewPr snapToGrid="0" snapToObjects="1">
      <p:cViewPr varScale="1">
        <p:scale>
          <a:sx n="171" d="100"/>
          <a:sy n="171" d="100"/>
        </p:scale>
        <p:origin x="792" y="232"/>
      </p:cViewPr>
      <p:guideLst/>
    </p:cSldViewPr>
  </p:slideViewPr>
  <p:outlineViewPr>
    <p:cViewPr>
      <p:scale>
        <a:sx n="33" d="100"/>
        <a:sy n="33" d="100"/>
      </p:scale>
      <p:origin x="0" y="-83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3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9/29/19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9/29/19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 Image Stream referencing a Python image 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dirty="0"/>
              <a:t>Tags </a:t>
            </a:r>
            <a:r>
              <a:rPr lang="en-US" i="1" dirty="0"/>
              <a:t>3.5 </a:t>
            </a:r>
            <a:r>
              <a:rPr lang="en-US" dirty="0"/>
              <a:t>and </a:t>
            </a:r>
            <a:r>
              <a:rPr lang="en-US" i="1" dirty="0"/>
              <a:t>3.6</a:t>
            </a:r>
            <a:r>
              <a:rPr lang="en-US" dirty="0"/>
              <a:t> reference images at Docker Hub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dirty="0"/>
              <a:t>Tag </a:t>
            </a:r>
            <a:r>
              <a:rPr lang="en-US" i="1" dirty="0"/>
              <a:t>internal </a:t>
            </a:r>
            <a:r>
              <a:rPr lang="en-US" dirty="0"/>
              <a:t>references an image in the internal Open Shift registry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dirty="0"/>
              <a:t>Tag </a:t>
            </a:r>
            <a:r>
              <a:rPr lang="en-US" i="1" dirty="0"/>
              <a:t>latest</a:t>
            </a:r>
            <a:r>
              <a:rPr lang="en-US" dirty="0"/>
              <a:t> refers to the Image Stream tag </a:t>
            </a:r>
            <a:r>
              <a:rPr lang="en-US" i="1" dirty="0"/>
              <a:t>3.6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67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0309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873182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47105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4970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230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073377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898414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49600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77692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2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4675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94190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10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1682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4562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677278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2733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490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160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46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13187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27368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6086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23375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79559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41699829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7788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50628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21460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1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48448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8" y="4694108"/>
            <a:ext cx="513793" cy="204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836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18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6869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166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2577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07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7368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0867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63283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4314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310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162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2549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336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44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267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64307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216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2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954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189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577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691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43735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54325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364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8761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825174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762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5147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70951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1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84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7110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1049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016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424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817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047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10436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7736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077733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55846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3573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15226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558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6737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20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950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3062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8886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3593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9807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5815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7538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886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9274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58625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7714999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691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0647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7382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588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0889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8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4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97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96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5.xml"/><Relationship Id="rId8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5.xml"/><Relationship Id="rId26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5" Type="http://schemas.openxmlformats.org/officeDocument/2006/relationships/slideLayout" Target="../slideLayouts/slideLayout122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20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24" Type="http://schemas.openxmlformats.org/officeDocument/2006/relationships/slideLayout" Target="../slideLayouts/slideLayout121.xml"/><Relationship Id="rId32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2.xml"/><Relationship Id="rId23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16.xml"/><Relationship Id="rId31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Relationship Id="rId22" Type="http://schemas.openxmlformats.org/officeDocument/2006/relationships/slideLayout" Target="../slideLayouts/slideLayout119.xml"/><Relationship Id="rId27" Type="http://schemas.openxmlformats.org/officeDocument/2006/relationships/slideLayout" Target="../slideLayouts/slideLayout124.xml"/><Relationship Id="rId30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  <p:sldLayoutId id="2147484057" r:id="rId33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8244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  <p:sldLayoutId id="2147483973" r:id="rId15"/>
    <p:sldLayoutId id="2147483974" r:id="rId16"/>
    <p:sldLayoutId id="2147483975" r:id="rId17"/>
    <p:sldLayoutId id="2147483976" r:id="rId18"/>
    <p:sldLayoutId id="2147483977" r:id="rId19"/>
    <p:sldLayoutId id="2147483978" r:id="rId20"/>
    <p:sldLayoutId id="2147483979" r:id="rId21"/>
    <p:sldLayoutId id="2147483980" r:id="rId22"/>
    <p:sldLayoutId id="2147483981" r:id="rId23"/>
    <p:sldLayoutId id="2147483982" r:id="rId24"/>
    <p:sldLayoutId id="2147483983" r:id="rId25"/>
    <p:sldLayoutId id="2147483984" r:id="rId26"/>
    <p:sldLayoutId id="2147483985" r:id="rId27"/>
    <p:sldLayoutId id="2147483986" r:id="rId28"/>
    <p:sldLayoutId id="2147483987" r:id="rId29"/>
    <p:sldLayoutId id="2147483988" r:id="rId30"/>
    <p:sldLayoutId id="2147483989" r:id="rId31"/>
    <p:sldLayoutId id="2147483990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062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9719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  <p:sldLayoutId id="2147484042" r:id="rId18"/>
    <p:sldLayoutId id="2147484043" r:id="rId19"/>
    <p:sldLayoutId id="2147484044" r:id="rId20"/>
    <p:sldLayoutId id="2147484045" r:id="rId21"/>
    <p:sldLayoutId id="2147484046" r:id="rId22"/>
    <p:sldLayoutId id="2147484047" r:id="rId23"/>
    <p:sldLayoutId id="2147484048" r:id="rId24"/>
    <p:sldLayoutId id="2147484049" r:id="rId25"/>
    <p:sldLayoutId id="2147484050" r:id="rId26"/>
    <p:sldLayoutId id="2147484051" r:id="rId27"/>
    <p:sldLayoutId id="2147484052" r:id="rId28"/>
    <p:sldLayoutId id="2147484053" r:id="rId29"/>
    <p:sldLayoutId id="2147484054" r:id="rId30"/>
    <p:sldLayoutId id="2147484055" r:id="rId31"/>
    <p:sldLayoutId id="2147484056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hift.com/container-platform/3.11/dev_guide/templates.html" TargetMode="External"/><Relationship Id="rId2" Type="http://schemas.openxmlformats.org/officeDocument/2006/relationships/hyperlink" Target="https://docs.openshift.com/container-platform/3.11/creating_images/s2i.html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ithub.com/IBMAppModernization/app-modernization-plants-by-websphere-jee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5.tiff"/><Relationship Id="rId3" Type="http://schemas.microsoft.com/office/2007/relationships/hdphoto" Target="../media/hdphoto1.wdp"/><Relationship Id="rId7" Type="http://schemas.openxmlformats.org/officeDocument/2006/relationships/image" Target="../media/image9.tiff"/><Relationship Id="rId12" Type="http://schemas.openxmlformats.org/officeDocument/2006/relationships/image" Target="../media/image14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tiff"/><Relationship Id="rId11" Type="http://schemas.openxmlformats.org/officeDocument/2006/relationships/image" Target="../media/image13.tiff"/><Relationship Id="rId5" Type="http://schemas.openxmlformats.org/officeDocument/2006/relationships/image" Target="../media/image7.tiff"/><Relationship Id="rId15" Type="http://schemas.openxmlformats.org/officeDocument/2006/relationships/image" Target="../media/image17.tiff"/><Relationship Id="rId10" Type="http://schemas.openxmlformats.org/officeDocument/2006/relationships/image" Target="../media/image12.tiff"/><Relationship Id="rId4" Type="http://schemas.openxmlformats.org/officeDocument/2006/relationships/image" Target="../media/image5.png"/><Relationship Id="rId9" Type="http://schemas.openxmlformats.org/officeDocument/2006/relationships/image" Target="../media/image11.tiff"/><Relationship Id="rId14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log.openshift.com/image-streams-faq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7BBA-DDF0-5840-9DE1-FD6AB9A5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to OpenShift S2I and templates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—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WW Developer Advocate team</a:t>
            </a:r>
          </a:p>
        </p:txBody>
      </p:sp>
    </p:spTree>
    <p:extLst>
      <p:ext uri="{BB962C8B-B14F-4D97-AF65-F5344CB8AC3E}">
        <p14:creationId xmlns:p14="http://schemas.microsoft.com/office/powerpoint/2010/main" val="1784295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EC63EA-96B9-5041-B967-9083EE25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3736"/>
            <a:ext cx="4114800" cy="381000"/>
          </a:xfrm>
        </p:spPr>
        <p:txBody>
          <a:bodyPr/>
          <a:lstStyle/>
          <a:p>
            <a:r>
              <a:rPr lang="en-US" dirty="0"/>
              <a:t>S2I Overview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513BCA-44C2-DE4E-AF09-48CDE6A4B1B5}"/>
              </a:ext>
            </a:extLst>
          </p:cNvPr>
          <p:cNvGrpSpPr/>
          <p:nvPr/>
        </p:nvGrpSpPr>
        <p:grpSpPr>
          <a:xfrm>
            <a:off x="7737988" y="2863268"/>
            <a:ext cx="979507" cy="1944818"/>
            <a:chOff x="9537448" y="2622410"/>
            <a:chExt cx="1306009" cy="259309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B0E7DFC-0EA8-ED4A-A056-6EC667B68FD4}"/>
                </a:ext>
              </a:extLst>
            </p:cNvPr>
            <p:cNvSpPr/>
            <p:nvPr/>
          </p:nvSpPr>
          <p:spPr>
            <a:xfrm>
              <a:off x="9644012" y="4603824"/>
              <a:ext cx="1178011" cy="537708"/>
            </a:xfrm>
            <a:prstGeom prst="roundRect">
              <a:avLst/>
            </a:prstGeom>
            <a:ln w="25400">
              <a:solidFill>
                <a:srgbClr val="3D4C53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000" dirty="0">
                  <a:latin typeface="Arial"/>
                  <a:cs typeface="Arial"/>
                </a:rPr>
                <a:t>Builder Image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8712AF8-FD70-3342-8DBA-669B9EE3F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6076" y="3675937"/>
              <a:ext cx="540032" cy="54003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32EDB01-6E4C-7C48-A5FB-FEE6440CB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79602" y="4992360"/>
              <a:ext cx="396473" cy="223141"/>
            </a:xfrm>
            <a:prstGeom prst="rect">
              <a:avLst/>
            </a:prstGeom>
          </p:spPr>
        </p:pic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D0E564F5-B06B-B146-A198-B44BC37DC929}"/>
                </a:ext>
              </a:extLst>
            </p:cNvPr>
            <p:cNvSpPr/>
            <p:nvPr/>
          </p:nvSpPr>
          <p:spPr>
            <a:xfrm>
              <a:off x="10181517" y="4254574"/>
              <a:ext cx="276692" cy="208539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900" dirty="0" err="1">
                <a:latin typeface="Arial"/>
                <a:cs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A62D4-8738-AA47-80B9-E77F1C3816B8}"/>
                </a:ext>
              </a:extLst>
            </p:cNvPr>
            <p:cNvSpPr txBox="1"/>
            <p:nvPr/>
          </p:nvSpPr>
          <p:spPr>
            <a:xfrm>
              <a:off x="9537448" y="3718673"/>
              <a:ext cx="680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S2I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07B06461-CC88-9C4B-A73A-80018AF65FCD}"/>
                </a:ext>
              </a:extLst>
            </p:cNvPr>
            <p:cNvSpPr/>
            <p:nvPr/>
          </p:nvSpPr>
          <p:spPr>
            <a:xfrm>
              <a:off x="9593009" y="2622410"/>
              <a:ext cx="1250448" cy="537708"/>
            </a:xfrm>
            <a:prstGeom prst="roundRect">
              <a:avLst/>
            </a:prstGeom>
            <a:ln w="25400">
              <a:solidFill>
                <a:srgbClr val="3D4C53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100" dirty="0">
                  <a:latin typeface="Arial"/>
                  <a:cs typeface="Arial"/>
                </a:rPr>
                <a:t>App Image</a:t>
              </a: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33DCA76B-E6B5-4041-98E6-E1696404DB36}"/>
                </a:ext>
              </a:extLst>
            </p:cNvPr>
            <p:cNvSpPr/>
            <p:nvPr/>
          </p:nvSpPr>
          <p:spPr>
            <a:xfrm>
              <a:off x="10181517" y="3397127"/>
              <a:ext cx="276692" cy="208539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900" dirty="0" err="1">
                <a:latin typeface="Arial"/>
                <a:cs typeface="Arial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D916E53-6B87-B345-B0CB-F1D80EAE1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79603" y="3019413"/>
              <a:ext cx="396473" cy="22314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4715502-3B75-1F4E-AD4B-6DD8C5EB3470}"/>
              </a:ext>
            </a:extLst>
          </p:cNvPr>
          <p:cNvSpPr txBox="1"/>
          <p:nvPr/>
        </p:nvSpPr>
        <p:spPr>
          <a:xfrm>
            <a:off x="209717" y="1259567"/>
            <a:ext cx="3625092" cy="200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S2I is a tool that merges source code or binary into an application specific image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Uses a builder image</a:t>
            </a:r>
          </a:p>
          <a:p>
            <a:pPr marL="900113" lvl="2" indent="-214313">
              <a:lnSpc>
                <a:spcPct val="150000"/>
              </a:lnSpc>
              <a:buFont typeface="System Font Regular"/>
              <a:buChar char="–"/>
            </a:pPr>
            <a:r>
              <a:rPr lang="en-US" sz="1200" dirty="0"/>
              <a:t>OpenShift provides multiple builder images </a:t>
            </a:r>
          </a:p>
          <a:p>
            <a:pPr marL="1243013" lvl="3" indent="-214313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dirty="0"/>
              <a:t>e.g. Node.js, Java</a:t>
            </a:r>
          </a:p>
          <a:p>
            <a:pPr marL="900113" lvl="2" indent="-214313">
              <a:lnSpc>
                <a:spcPct val="150000"/>
              </a:lnSpc>
              <a:buFont typeface="System Font Regular"/>
              <a:buChar char="–"/>
            </a:pPr>
            <a:r>
              <a:rPr lang="en-US" sz="1200" dirty="0"/>
              <a:t>Can create and add your own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04BD4F9-CDEC-A24B-89CF-C0DB4A750C98}"/>
              </a:ext>
            </a:extLst>
          </p:cNvPr>
          <p:cNvSpPr/>
          <p:nvPr/>
        </p:nvSpPr>
        <p:spPr>
          <a:xfrm>
            <a:off x="6225322" y="3835677"/>
            <a:ext cx="685800" cy="685800"/>
          </a:xfrm>
          <a:prstGeom prst="round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EC977C5-576D-424E-B4E9-6BE39B3943D0}"/>
              </a:ext>
            </a:extLst>
          </p:cNvPr>
          <p:cNvSpPr/>
          <p:nvPr/>
        </p:nvSpPr>
        <p:spPr>
          <a:xfrm>
            <a:off x="4764022" y="4393542"/>
            <a:ext cx="2563586" cy="392189"/>
          </a:xfrm>
          <a:prstGeom prst="roundRect">
            <a:avLst/>
          </a:prstGeom>
          <a:solidFill>
            <a:schemeClr val="accent4">
              <a:alpha val="51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latin typeface="Arial"/>
                <a:cs typeface="Arial"/>
              </a:rPr>
              <a:t>Layer 0: Base images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6FD71D2-4D6C-FA4F-8BB8-5150D2F782D8}"/>
              </a:ext>
            </a:extLst>
          </p:cNvPr>
          <p:cNvSpPr/>
          <p:nvPr/>
        </p:nvSpPr>
        <p:spPr>
          <a:xfrm>
            <a:off x="4758484" y="3644597"/>
            <a:ext cx="2563586" cy="392189"/>
          </a:xfrm>
          <a:prstGeom prst="roundRect">
            <a:avLst/>
          </a:prstGeom>
          <a:solidFill>
            <a:schemeClr val="accent4">
              <a:alpha val="51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latin typeface="Arial"/>
                <a:cs typeface="Arial"/>
              </a:rPr>
              <a:t>Layer 1: Builds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3BC08A9-BDB7-0041-8DAC-872CD7F4629D}"/>
              </a:ext>
            </a:extLst>
          </p:cNvPr>
          <p:cNvSpPr/>
          <p:nvPr/>
        </p:nvSpPr>
        <p:spPr>
          <a:xfrm>
            <a:off x="4764022" y="2895653"/>
            <a:ext cx="2563586" cy="392189"/>
          </a:xfrm>
          <a:prstGeom prst="roundRect">
            <a:avLst/>
          </a:prstGeom>
          <a:solidFill>
            <a:schemeClr val="accent4">
              <a:alpha val="51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latin typeface="Arial"/>
                <a:cs typeface="Arial"/>
              </a:rPr>
              <a:t>Layer 2: Images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52FC132-264A-274E-8391-C71021B3DA4E}"/>
              </a:ext>
            </a:extLst>
          </p:cNvPr>
          <p:cNvSpPr/>
          <p:nvPr/>
        </p:nvSpPr>
        <p:spPr>
          <a:xfrm>
            <a:off x="4758484" y="2146709"/>
            <a:ext cx="2563586" cy="392189"/>
          </a:xfrm>
          <a:prstGeom prst="roundRect">
            <a:avLst/>
          </a:prstGeom>
          <a:solidFill>
            <a:schemeClr val="accent4">
              <a:alpha val="51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latin typeface="Arial"/>
                <a:cs typeface="Arial"/>
              </a:rPr>
              <a:t>Layer 3: Deployments 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9FDEDF4-5417-8546-8D15-174CCD8F80A7}"/>
              </a:ext>
            </a:extLst>
          </p:cNvPr>
          <p:cNvSpPr/>
          <p:nvPr/>
        </p:nvSpPr>
        <p:spPr>
          <a:xfrm>
            <a:off x="4764022" y="1397765"/>
            <a:ext cx="2563586" cy="392189"/>
          </a:xfrm>
          <a:prstGeom prst="roundRect">
            <a:avLst/>
          </a:prstGeom>
          <a:solidFill>
            <a:schemeClr val="accent4">
              <a:alpha val="51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latin typeface="Arial"/>
                <a:cs typeface="Arial"/>
              </a:rPr>
              <a:t>Layer 4: Abstractions </a:t>
            </a:r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DAED53F9-956F-1941-A2B1-397A6577583F}"/>
              </a:ext>
            </a:extLst>
          </p:cNvPr>
          <p:cNvSpPr/>
          <p:nvPr/>
        </p:nvSpPr>
        <p:spPr>
          <a:xfrm>
            <a:off x="5814942" y="4102529"/>
            <a:ext cx="450668" cy="219921"/>
          </a:xfrm>
          <a:prstGeom prst="upArrow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5F89450-7243-8E4B-AAF5-5C9BB28FFCDC}"/>
              </a:ext>
            </a:extLst>
          </p:cNvPr>
          <p:cNvSpPr/>
          <p:nvPr/>
        </p:nvSpPr>
        <p:spPr>
          <a:xfrm>
            <a:off x="5814941" y="3339993"/>
            <a:ext cx="450668" cy="219921"/>
          </a:xfrm>
          <a:prstGeom prst="upArrow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038370E0-9762-9F47-ABBF-3A3FEA419E04}"/>
              </a:ext>
            </a:extLst>
          </p:cNvPr>
          <p:cNvSpPr/>
          <p:nvPr/>
        </p:nvSpPr>
        <p:spPr>
          <a:xfrm>
            <a:off x="5814941" y="2604641"/>
            <a:ext cx="450668" cy="219921"/>
          </a:xfrm>
          <a:prstGeom prst="upArrow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80ABB49D-5DA7-6C48-BCDC-23E071D3EAA0}"/>
              </a:ext>
            </a:extLst>
          </p:cNvPr>
          <p:cNvSpPr/>
          <p:nvPr/>
        </p:nvSpPr>
        <p:spPr>
          <a:xfrm>
            <a:off x="5810681" y="1842105"/>
            <a:ext cx="450668" cy="219921"/>
          </a:xfrm>
          <a:prstGeom prst="upArrow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3F79E56-7E7C-6442-9D6E-2C081941FC0B}"/>
              </a:ext>
            </a:extLst>
          </p:cNvPr>
          <p:cNvSpPr/>
          <p:nvPr/>
        </p:nvSpPr>
        <p:spPr>
          <a:xfrm>
            <a:off x="4159298" y="1137458"/>
            <a:ext cx="4776545" cy="3832306"/>
          </a:xfrm>
          <a:prstGeom prst="roundRect">
            <a:avLst/>
          </a:prstGeom>
          <a:ln w="12700">
            <a:solidFill>
              <a:srgbClr val="3D4C53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C7D4D3B-072E-AC48-BDA0-9C0B28C8B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916" y="938359"/>
            <a:ext cx="399888" cy="469150"/>
          </a:xfrm>
          <a:prstGeom prst="rect">
            <a:avLst/>
          </a:prstGeom>
        </p:spPr>
      </p:pic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BCFC014A-9FC2-4C45-806B-5A9B1DE6E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3" name="Footer Placeholder 2">
            <a:extLst>
              <a:ext uri="{FF2B5EF4-FFF2-40B4-BE49-F238E27FC236}">
                <a16:creationId xmlns:a16="http://schemas.microsoft.com/office/drawing/2014/main" id="{AC17D261-B577-E349-B482-E2451FC06D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4105087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28B32-B4C4-A546-8680-E60687470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3736"/>
            <a:ext cx="6001455" cy="381000"/>
          </a:xfrm>
        </p:spPr>
        <p:txBody>
          <a:bodyPr/>
          <a:lstStyle/>
          <a:p>
            <a:r>
              <a:rPr lang="en-US" dirty="0"/>
              <a:t>Anatomy of an S2I Builder Image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424E95-13E4-FC4C-A0AF-BDBFABFAE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699844"/>
              </p:ext>
            </p:extLst>
          </p:nvPr>
        </p:nvGraphicFramePr>
        <p:xfrm>
          <a:off x="228666" y="757450"/>
          <a:ext cx="8699744" cy="382773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855891">
                  <a:extLst>
                    <a:ext uri="{9D8B030D-6E8A-4147-A177-3AD203B41FA5}">
                      <a16:colId xmlns:a16="http://schemas.microsoft.com/office/drawing/2014/main" val="1024752592"/>
                    </a:ext>
                  </a:extLst>
                </a:gridCol>
                <a:gridCol w="5843853">
                  <a:extLst>
                    <a:ext uri="{9D8B030D-6E8A-4147-A177-3AD203B41FA5}">
                      <a16:colId xmlns:a16="http://schemas.microsoft.com/office/drawing/2014/main" val="3746074913"/>
                    </a:ext>
                  </a:extLst>
                </a:gridCol>
              </a:tblGrid>
              <a:tr h="2063843">
                <a:tc>
                  <a:txBody>
                    <a:bodyPr/>
                    <a:lstStyle/>
                    <a:p>
                      <a:r>
                        <a:rPr lang="en-US" sz="1500" b="0" i="0" baseline="0" dirty="0"/>
                        <a:t>Docker file contains S2I specific labels and env vars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i="0" baseline="0" dirty="0">
                          <a:latin typeface="Courier New" panose="02070309020205020404" pitchFamily="49" charset="0"/>
                        </a:rPr>
                        <a:t>LABEL io.openshift.s2i.scripts-url=image:///</a:t>
                      </a:r>
                      <a:r>
                        <a:rPr lang="en-US" sz="1200" b="0" i="0" baseline="0" dirty="0" err="1">
                          <a:latin typeface="Courier New" panose="02070309020205020404" pitchFamily="49" charset="0"/>
                        </a:rPr>
                        <a:t>usr</a:t>
                      </a:r>
                      <a:r>
                        <a:rPr lang="en-US" sz="1200" b="0" i="0" baseline="0" dirty="0">
                          <a:latin typeface="Courier New" panose="02070309020205020404" pitchFamily="49" charset="0"/>
                        </a:rPr>
                        <a:t>/local/s2i \</a:t>
                      </a:r>
                    </a:p>
                    <a:p>
                      <a:r>
                        <a:rPr lang="en-US" sz="1200" b="0" i="0" baseline="0" dirty="0">
                          <a:latin typeface="Courier New" panose="02070309020205020404" pitchFamily="49" charset="0"/>
                        </a:rPr>
                        <a:t>      io.s2i.scripts-url=image:///</a:t>
                      </a:r>
                      <a:r>
                        <a:rPr lang="en-US" sz="1200" b="0" i="0" baseline="0" dirty="0" err="1">
                          <a:latin typeface="Courier New" panose="02070309020205020404" pitchFamily="49" charset="0"/>
                        </a:rPr>
                        <a:t>usr</a:t>
                      </a:r>
                      <a:r>
                        <a:rPr lang="en-US" sz="1200" b="0" i="0" baseline="0" dirty="0">
                          <a:latin typeface="Courier New" panose="02070309020205020404" pitchFamily="49" charset="0"/>
                        </a:rPr>
                        <a:t>/local/s2i \</a:t>
                      </a:r>
                    </a:p>
                    <a:p>
                      <a:r>
                        <a:rPr lang="en-US" sz="1200" b="0" i="0" baseline="0" dirty="0">
                          <a:latin typeface="Courier New" panose="02070309020205020404" pitchFamily="49" charset="0"/>
                        </a:rPr>
                        <a:t>      io.k8s.description=” S2I for Open Liberty Profile" \</a:t>
                      </a:r>
                    </a:p>
                    <a:p>
                      <a:r>
                        <a:rPr lang="en-US" sz="1200" b="0" i="0" baseline="0" dirty="0">
                          <a:latin typeface="Courier New" panose="02070309020205020404" pitchFamily="49" charset="0"/>
                        </a:rPr>
                        <a:t>      io.k8s.display-name="Liberty 19.0.0.4 javaProfile7" \</a:t>
                      </a:r>
                    </a:p>
                    <a:p>
                      <a:r>
                        <a:rPr lang="en-US" sz="1200" b="0" i="0" baseline="0" dirty="0"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i="0" baseline="0" dirty="0" err="1">
                          <a:latin typeface="Courier New" panose="02070309020205020404" pitchFamily="49" charset="0"/>
                        </a:rPr>
                        <a:t>io.openshift.expose</a:t>
                      </a:r>
                      <a:r>
                        <a:rPr lang="en-US" sz="1200" b="0" i="0" baseline="0" dirty="0">
                          <a:latin typeface="Courier New" panose="02070309020205020404" pitchFamily="49" charset="0"/>
                        </a:rPr>
                        <a:t>-services="9080/</a:t>
                      </a:r>
                      <a:r>
                        <a:rPr lang="en-US" sz="1200" b="0" i="0" baseline="0" dirty="0" err="1">
                          <a:latin typeface="Courier New" panose="02070309020205020404" pitchFamily="49" charset="0"/>
                        </a:rPr>
                        <a:t>tcp:http</a:t>
                      </a:r>
                      <a:r>
                        <a:rPr lang="en-US" sz="1200" b="0" i="0" baseline="0" dirty="0">
                          <a:latin typeface="Courier New" panose="02070309020205020404" pitchFamily="49" charset="0"/>
                        </a:rPr>
                        <a:t>" \</a:t>
                      </a:r>
                    </a:p>
                    <a:p>
                      <a:r>
                        <a:rPr lang="en-US" sz="1200" b="0" i="0" baseline="0" dirty="0">
                          <a:latin typeface="Courier New" panose="02070309020205020404" pitchFamily="49" charset="0"/>
                        </a:rPr>
                        <a:t>      </a:t>
                      </a:r>
                      <a:r>
                        <a:rPr lang="en-US" sz="1200" b="0" i="0" baseline="0" dirty="0" err="1">
                          <a:latin typeface="Courier New" panose="02070309020205020404" pitchFamily="49" charset="0"/>
                        </a:rPr>
                        <a:t>io.openshift.tags</a:t>
                      </a:r>
                      <a:r>
                        <a:rPr lang="en-US" sz="1200" b="0" i="0" baseline="0" dirty="0">
                          <a:latin typeface="Courier New" panose="02070309020205020404" pitchFamily="49" charset="0"/>
                        </a:rPr>
                        <a:t>="runner, </a:t>
                      </a:r>
                      <a:r>
                        <a:rPr lang="en-US" sz="1200" b="0" i="0" baseline="0" dirty="0" err="1">
                          <a:latin typeface="Courier New" panose="02070309020205020404" pitchFamily="49" charset="0"/>
                        </a:rPr>
                        <a:t>builder,liberty</a:t>
                      </a:r>
                      <a:r>
                        <a:rPr lang="en-US" sz="1200" b="0" i="0" baseline="0" dirty="0">
                          <a:latin typeface="Courier New" panose="02070309020205020404" pitchFamily="49" charset="0"/>
                        </a:rPr>
                        <a:t>" \</a:t>
                      </a:r>
                    </a:p>
                    <a:p>
                      <a:r>
                        <a:rPr lang="en-US" sz="1200" b="0" i="0" baseline="0" dirty="0">
                          <a:latin typeface="Courier New" panose="02070309020205020404" pitchFamily="49" charset="0"/>
                        </a:rPr>
                        <a:t>      io.openshift.s2i.destination="/</a:t>
                      </a:r>
                      <a:r>
                        <a:rPr lang="en-US" sz="1200" b="0" i="0" baseline="0" dirty="0" err="1">
                          <a:latin typeface="Courier New" panose="02070309020205020404" pitchFamily="49" charset="0"/>
                        </a:rPr>
                        <a:t>tmp</a:t>
                      </a:r>
                      <a:r>
                        <a:rPr lang="en-US" sz="1200" b="0" i="0" baseline="0" dirty="0">
                          <a:latin typeface="Courier New" panose="02070309020205020404" pitchFamily="49" charset="0"/>
                        </a:rPr>
                        <a:t>"</a:t>
                      </a:r>
                    </a:p>
                    <a:p>
                      <a:endParaRPr lang="en-US" sz="1200" b="0" i="0" baseline="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200" b="0" i="0" baseline="0" dirty="0">
                          <a:latin typeface="Courier New" panose="02070309020205020404" pitchFamily="49" charset="0"/>
                        </a:rPr>
                        <a:t>ENV STI_SCRIPTS_PATH="/</a:t>
                      </a:r>
                      <a:r>
                        <a:rPr lang="en-US" sz="1200" b="0" i="0" baseline="0" dirty="0" err="1">
                          <a:latin typeface="Courier New" panose="02070309020205020404" pitchFamily="49" charset="0"/>
                        </a:rPr>
                        <a:t>usr</a:t>
                      </a:r>
                      <a:r>
                        <a:rPr lang="en-US" sz="1200" b="0" i="0" baseline="0" dirty="0">
                          <a:latin typeface="Courier New" panose="02070309020205020404" pitchFamily="49" charset="0"/>
                        </a:rPr>
                        <a:t>/local/s2i" \</a:t>
                      </a:r>
                    </a:p>
                    <a:p>
                      <a:r>
                        <a:rPr lang="en-US" sz="1200" b="0" i="0" baseline="0" dirty="0">
                          <a:latin typeface="Courier New" panose="02070309020205020404" pitchFamily="49" charset="0"/>
                        </a:rPr>
                        <a:t>   S2I_DESTINATION="/</a:t>
                      </a:r>
                      <a:r>
                        <a:rPr lang="en-US" sz="1200" b="0" i="0" baseline="0" dirty="0" err="1">
                          <a:latin typeface="Courier New" panose="02070309020205020404" pitchFamily="49" charset="0"/>
                        </a:rPr>
                        <a:t>tmp</a:t>
                      </a:r>
                      <a:r>
                        <a:rPr lang="en-US" sz="1200" b="0" i="0" baseline="0" dirty="0">
                          <a:latin typeface="Courier New" panose="02070309020205020404" pitchFamily="49" charset="0"/>
                        </a:rPr>
                        <a:t>"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2457950"/>
                  </a:ext>
                </a:extLst>
              </a:tr>
              <a:tr h="881946">
                <a:tc>
                  <a:txBody>
                    <a:bodyPr/>
                    <a:lstStyle/>
                    <a:p>
                      <a:r>
                        <a:rPr lang="en-US" sz="1500" baseline="0" dirty="0"/>
                        <a:t>Provides base image for applications generated from the S2I 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aseline="0" dirty="0">
                          <a:latin typeface="Courier New" panose="02070309020205020404" pitchFamily="49" charset="0"/>
                        </a:rPr>
                        <a:t># This S2I image provides a base for building and</a:t>
                      </a:r>
                    </a:p>
                    <a:p>
                      <a:r>
                        <a:rPr lang="en-US" sz="1200" baseline="0" dirty="0">
                          <a:latin typeface="Courier New" panose="02070309020205020404" pitchFamily="49" charset="0"/>
                        </a:rPr>
                        <a:t># running WebSphere Liberty applications.</a:t>
                      </a:r>
                    </a:p>
                    <a:p>
                      <a:r>
                        <a:rPr lang="en-US" sz="1200" baseline="0" dirty="0">
                          <a:latin typeface="Courier New" panose="02070309020205020404" pitchFamily="49" charset="0"/>
                        </a:rPr>
                        <a:t>FROM websphere-liberty:javaee7</a:t>
                      </a:r>
                    </a:p>
                    <a:p>
                      <a:endParaRPr lang="en-US" sz="1200" baseline="0" dirty="0">
                        <a:latin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58218582"/>
                  </a:ext>
                </a:extLst>
              </a:tr>
              <a:tr h="881946">
                <a:tc>
                  <a:txBody>
                    <a:bodyPr/>
                    <a:lstStyle/>
                    <a:p>
                      <a:r>
                        <a:rPr lang="en-US" sz="1500" baseline="0" dirty="0"/>
                        <a:t>A series of scripts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baseline="0" dirty="0">
                          <a:latin typeface="Arial" panose="020B0604020202020204" pitchFamily="34" charset="0"/>
                        </a:rPr>
                        <a:t>assemble</a:t>
                      </a:r>
                      <a:r>
                        <a:rPr lang="en-US" sz="1200" baseline="0" dirty="0">
                          <a:latin typeface="Arial" panose="020B0604020202020204" pitchFamily="34" charset="0"/>
                        </a:rPr>
                        <a:t> – Compiles and/or assembles app components from input (required)</a:t>
                      </a:r>
                    </a:p>
                    <a:p>
                      <a:r>
                        <a:rPr lang="en-US" sz="1200" b="1" baseline="0" dirty="0">
                          <a:latin typeface="Arial" panose="020B0604020202020204" pitchFamily="34" charset="0"/>
                        </a:rPr>
                        <a:t>run</a:t>
                      </a:r>
                      <a:r>
                        <a:rPr lang="en-US" sz="1200" baseline="0" dirty="0">
                          <a:latin typeface="Arial" panose="020B0604020202020204" pitchFamily="34" charset="0"/>
                        </a:rPr>
                        <a:t> – Command to run generated app image (required)</a:t>
                      </a:r>
                    </a:p>
                    <a:p>
                      <a:r>
                        <a:rPr lang="en-US" sz="1200" b="1" baseline="0" dirty="0">
                          <a:latin typeface="Arial" panose="020B0604020202020204" pitchFamily="34" charset="0"/>
                        </a:rPr>
                        <a:t>usage</a:t>
                      </a:r>
                      <a:r>
                        <a:rPr lang="en-US" sz="1200" baseline="0" dirty="0">
                          <a:latin typeface="Arial" panose="020B0604020202020204" pitchFamily="34" charset="0"/>
                        </a:rPr>
                        <a:t> – Outputs usage info about the generated image (optional)</a:t>
                      </a:r>
                    </a:p>
                    <a:p>
                      <a:r>
                        <a:rPr lang="en-US" sz="1200" b="1" baseline="0" dirty="0">
                          <a:latin typeface="Arial" panose="020B0604020202020204" pitchFamily="34" charset="0"/>
                        </a:rPr>
                        <a:t>save-artifacts</a:t>
                      </a:r>
                      <a:r>
                        <a:rPr lang="en-US" sz="1200" baseline="0" dirty="0">
                          <a:latin typeface="Arial" panose="020B0604020202020204" pitchFamily="34" charset="0"/>
                        </a:rPr>
                        <a:t> – Saves artifacts to support incremental builds (optional)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7655947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8F166D9-B788-9147-8193-3C129D1FBE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7136E0C-630F-EE4C-A4B8-B40A6906A5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357009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0080"/>
            <a:ext cx="8155547" cy="3111921"/>
          </a:xfrm>
        </p:spPr>
        <p:txBody>
          <a:bodyPr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chemeClr val="accent1"/>
                </a:solidFill>
                <a:latin typeface="IBM Plex Mono SemiBold" panose="020B0509050203000203" pitchFamily="49" charset="77"/>
                <a:ea typeface="IBM Plex Sans" charset="0"/>
                <a:cs typeface="IBM Plex Sans" charset="0"/>
              </a:rPr>
              <a:t>Templates</a:t>
            </a:r>
            <a:r>
              <a:rPr lang="en-US" sz="4800" dirty="0">
                <a:latin typeface="IBM Plex Mono" panose="020B0509050203000203" pitchFamily="49" charset="77"/>
                <a:ea typeface="IBM Plex Sans" charset="0"/>
                <a:cs typeface="IBM Plex Sans" charset="0"/>
              </a:rPr>
              <a:t> provide a parameterized set of objects that can be processed by OpenShift</a:t>
            </a:r>
            <a:br>
              <a:rPr lang="en-US" sz="4950" dirty="0">
                <a:latin typeface="IBM Plex Sans" charset="0"/>
                <a:ea typeface="IBM Plex Sans" charset="0"/>
                <a:cs typeface="IBM Plex Sans" charset="0"/>
              </a:rPr>
            </a:br>
            <a:br>
              <a:rPr lang="en-US" sz="4950" dirty="0">
                <a:latin typeface="IBM Plex Sans" charset="0"/>
                <a:ea typeface="IBM Plex Sans" charset="0"/>
                <a:cs typeface="IBM Plex Sans" charset="0"/>
              </a:rPr>
            </a:br>
            <a:endParaRPr lang="en-US" sz="4400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332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3237C0-A010-C441-8ED4-5DBB695CEE46}"/>
              </a:ext>
            </a:extLst>
          </p:cNvPr>
          <p:cNvSpPr/>
          <p:nvPr/>
        </p:nvSpPr>
        <p:spPr>
          <a:xfrm>
            <a:off x="7552406" y="1403722"/>
            <a:ext cx="1407854" cy="2637571"/>
          </a:xfrm>
          <a:prstGeom prst="rect">
            <a:avLst/>
          </a:prstGeom>
          <a:solidFill>
            <a:schemeClr val="accent6"/>
          </a:solidFill>
          <a:ln w="2540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EC63EA-96B9-5041-B967-9083EE25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3736"/>
            <a:ext cx="4114800" cy="381000"/>
          </a:xfrm>
        </p:spPr>
        <p:txBody>
          <a:bodyPr/>
          <a:lstStyle/>
          <a:p>
            <a:r>
              <a:rPr lang="en-US" dirty="0"/>
              <a:t>Templates  Overview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715502-3B75-1F4E-AD4B-6DD8C5EB3470}"/>
              </a:ext>
            </a:extLst>
          </p:cNvPr>
          <p:cNvSpPr txBox="1"/>
          <p:nvPr/>
        </p:nvSpPr>
        <p:spPr>
          <a:xfrm>
            <a:off x="210312" y="1228067"/>
            <a:ext cx="3609264" cy="2747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ts val="1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Templates typically contain parameterized objects for the various layers of the deployment  process for an app or service</a:t>
            </a:r>
          </a:p>
          <a:p>
            <a:pPr marL="214313" indent="-214313">
              <a:lnSpc>
                <a:spcPts val="1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Once created  they are tightly integrated with the Web console and CLI</a:t>
            </a:r>
          </a:p>
          <a:p>
            <a:pPr marL="214313" indent="-214313">
              <a:lnSpc>
                <a:spcPts val="1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Simplifies the deployment of apps or services that require several objects to be created</a:t>
            </a:r>
          </a:p>
          <a:p>
            <a:pPr marL="214313" indent="-214313">
              <a:lnSpc>
                <a:spcPts val="1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OpenShift includes several templates that can be used OOTB</a:t>
            </a:r>
          </a:p>
          <a:p>
            <a:pPr marL="557213" lvl="1" indent="-214313">
              <a:lnSpc>
                <a:spcPts val="1600"/>
              </a:lnSpc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200" dirty="0"/>
              <a:t>e.g. Jenkins, MariaDB </a:t>
            </a:r>
            <a:r>
              <a:rPr lang="en-US" sz="1200" dirty="0" err="1"/>
              <a:t>etc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4610F-BD14-2443-A116-D3C1A6E089D8}"/>
              </a:ext>
            </a:extLst>
          </p:cNvPr>
          <p:cNvSpPr txBox="1"/>
          <p:nvPr/>
        </p:nvSpPr>
        <p:spPr>
          <a:xfrm>
            <a:off x="7621774" y="1180068"/>
            <a:ext cx="124652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i="1" dirty="0"/>
              <a:t>Templated objects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213F44-3CB7-A742-B0D5-294BEAA621EB}"/>
              </a:ext>
            </a:extLst>
          </p:cNvPr>
          <p:cNvSpPr txBox="1"/>
          <p:nvPr/>
        </p:nvSpPr>
        <p:spPr>
          <a:xfrm>
            <a:off x="7603602" y="1403722"/>
            <a:ext cx="17638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Routes, Services </a:t>
            </a:r>
            <a:r>
              <a:rPr lang="en-US" sz="1050" dirty="0" err="1"/>
              <a:t>etc</a:t>
            </a:r>
            <a:endParaRPr lang="en-US" sz="10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7A4D9C-1374-904B-94A4-EECA840C2394}"/>
              </a:ext>
            </a:extLst>
          </p:cNvPr>
          <p:cNvSpPr txBox="1"/>
          <p:nvPr/>
        </p:nvSpPr>
        <p:spPr>
          <a:xfrm>
            <a:off x="7557943" y="2156408"/>
            <a:ext cx="17638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DeploymentConfig</a:t>
            </a:r>
            <a:endParaRPr lang="en-US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AA68FC-07DA-D843-A032-9A3B1D4FFC40}"/>
              </a:ext>
            </a:extLst>
          </p:cNvPr>
          <p:cNvSpPr txBox="1"/>
          <p:nvPr/>
        </p:nvSpPr>
        <p:spPr>
          <a:xfrm>
            <a:off x="7557943" y="2933029"/>
            <a:ext cx="17638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ImageStream</a:t>
            </a:r>
            <a:endParaRPr lang="en-US" sz="10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F5501B-C382-8F45-A58D-B4F75308D8EA}"/>
              </a:ext>
            </a:extLst>
          </p:cNvPr>
          <p:cNvSpPr txBox="1"/>
          <p:nvPr/>
        </p:nvSpPr>
        <p:spPr>
          <a:xfrm>
            <a:off x="7557943" y="3700201"/>
            <a:ext cx="17638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BuildConfig</a:t>
            </a:r>
            <a:endParaRPr lang="en-US" sz="1050" dirty="0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8A130D5F-E9BB-7543-9FEF-4451C32E1B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DCFA289-90CB-E746-845C-45A140907CEF}"/>
              </a:ext>
            </a:extLst>
          </p:cNvPr>
          <p:cNvSpPr/>
          <p:nvPr/>
        </p:nvSpPr>
        <p:spPr>
          <a:xfrm>
            <a:off x="6391135" y="3774441"/>
            <a:ext cx="685800" cy="685800"/>
          </a:xfrm>
          <a:prstGeom prst="round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05788C3-D1BC-484A-9928-8DE328B46546}"/>
              </a:ext>
            </a:extLst>
          </p:cNvPr>
          <p:cNvSpPr/>
          <p:nvPr/>
        </p:nvSpPr>
        <p:spPr>
          <a:xfrm>
            <a:off x="4929835" y="4332306"/>
            <a:ext cx="2563586" cy="392189"/>
          </a:xfrm>
          <a:prstGeom prst="roundRect">
            <a:avLst/>
          </a:prstGeom>
          <a:solidFill>
            <a:schemeClr val="accent4">
              <a:alpha val="51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latin typeface="Arial"/>
                <a:cs typeface="Arial"/>
              </a:rPr>
              <a:t>Layer 0: Base images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3325448-1D20-954E-87BD-35000EF6FB7D}"/>
              </a:ext>
            </a:extLst>
          </p:cNvPr>
          <p:cNvSpPr/>
          <p:nvPr/>
        </p:nvSpPr>
        <p:spPr>
          <a:xfrm>
            <a:off x="4924297" y="3583361"/>
            <a:ext cx="2563586" cy="392189"/>
          </a:xfrm>
          <a:prstGeom prst="roundRect">
            <a:avLst/>
          </a:prstGeom>
          <a:solidFill>
            <a:schemeClr val="accent4">
              <a:alpha val="51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latin typeface="Arial"/>
                <a:cs typeface="Arial"/>
              </a:rPr>
              <a:t>Layer 1: Builds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F157FB6-14E2-D544-B849-33B533607B9D}"/>
              </a:ext>
            </a:extLst>
          </p:cNvPr>
          <p:cNvSpPr/>
          <p:nvPr/>
        </p:nvSpPr>
        <p:spPr>
          <a:xfrm>
            <a:off x="4929835" y="2834417"/>
            <a:ext cx="2563586" cy="392189"/>
          </a:xfrm>
          <a:prstGeom prst="roundRect">
            <a:avLst/>
          </a:prstGeom>
          <a:solidFill>
            <a:schemeClr val="accent4">
              <a:alpha val="51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latin typeface="Arial"/>
                <a:cs typeface="Arial"/>
              </a:rPr>
              <a:t>Layer 2: Images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3E667E6-6227-B54B-9B15-23066DEE8A2E}"/>
              </a:ext>
            </a:extLst>
          </p:cNvPr>
          <p:cNvSpPr/>
          <p:nvPr/>
        </p:nvSpPr>
        <p:spPr>
          <a:xfrm>
            <a:off x="4924297" y="2085473"/>
            <a:ext cx="2563586" cy="392189"/>
          </a:xfrm>
          <a:prstGeom prst="roundRect">
            <a:avLst/>
          </a:prstGeom>
          <a:solidFill>
            <a:schemeClr val="accent4">
              <a:alpha val="51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latin typeface="Arial"/>
                <a:cs typeface="Arial"/>
              </a:rPr>
              <a:t>Layer 3: Deployments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2F5B9CF-1D83-6246-A80E-6352F27BCAA7}"/>
              </a:ext>
            </a:extLst>
          </p:cNvPr>
          <p:cNvSpPr/>
          <p:nvPr/>
        </p:nvSpPr>
        <p:spPr>
          <a:xfrm>
            <a:off x="4929835" y="1336529"/>
            <a:ext cx="2563586" cy="392189"/>
          </a:xfrm>
          <a:prstGeom prst="roundRect">
            <a:avLst/>
          </a:prstGeom>
          <a:solidFill>
            <a:schemeClr val="accent4">
              <a:alpha val="51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latin typeface="Arial"/>
                <a:cs typeface="Arial"/>
              </a:rPr>
              <a:t>Layer 4: Abstractions </a:t>
            </a:r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F27B7467-1B42-B945-B287-C36835CF102C}"/>
              </a:ext>
            </a:extLst>
          </p:cNvPr>
          <p:cNvSpPr/>
          <p:nvPr/>
        </p:nvSpPr>
        <p:spPr>
          <a:xfrm>
            <a:off x="5980755" y="4041293"/>
            <a:ext cx="450668" cy="219921"/>
          </a:xfrm>
          <a:prstGeom prst="upArrow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06324D53-9C25-6B45-ABBD-29F2BB8F9477}"/>
              </a:ext>
            </a:extLst>
          </p:cNvPr>
          <p:cNvSpPr/>
          <p:nvPr/>
        </p:nvSpPr>
        <p:spPr>
          <a:xfrm>
            <a:off x="5980754" y="3278757"/>
            <a:ext cx="450668" cy="219921"/>
          </a:xfrm>
          <a:prstGeom prst="upArrow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353F9A3F-D709-334C-B5F7-1EE78919EE59}"/>
              </a:ext>
            </a:extLst>
          </p:cNvPr>
          <p:cNvSpPr/>
          <p:nvPr/>
        </p:nvSpPr>
        <p:spPr>
          <a:xfrm>
            <a:off x="5980754" y="2543405"/>
            <a:ext cx="450668" cy="219921"/>
          </a:xfrm>
          <a:prstGeom prst="upArrow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1" name="Up Arrow 40">
            <a:extLst>
              <a:ext uri="{FF2B5EF4-FFF2-40B4-BE49-F238E27FC236}">
                <a16:creationId xmlns:a16="http://schemas.microsoft.com/office/drawing/2014/main" id="{0AE54E11-D84F-3B43-9155-50C4EEAAB933}"/>
              </a:ext>
            </a:extLst>
          </p:cNvPr>
          <p:cNvSpPr/>
          <p:nvPr/>
        </p:nvSpPr>
        <p:spPr>
          <a:xfrm>
            <a:off x="5976494" y="1780869"/>
            <a:ext cx="450668" cy="219921"/>
          </a:xfrm>
          <a:prstGeom prst="upArrow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74BB397-CDD6-7943-96F2-F4085419D4B4}"/>
              </a:ext>
            </a:extLst>
          </p:cNvPr>
          <p:cNvSpPr/>
          <p:nvPr/>
        </p:nvSpPr>
        <p:spPr>
          <a:xfrm>
            <a:off x="4325112" y="1076222"/>
            <a:ext cx="4748552" cy="3832306"/>
          </a:xfrm>
          <a:prstGeom prst="roundRect">
            <a:avLst/>
          </a:prstGeom>
          <a:ln w="12700">
            <a:solidFill>
              <a:srgbClr val="3D4C53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DEA00F1-3941-4C4F-9FD4-204E381B7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29" y="877123"/>
            <a:ext cx="399888" cy="469150"/>
          </a:xfrm>
          <a:prstGeom prst="rect">
            <a:avLst/>
          </a:prstGeom>
        </p:spPr>
      </p:pic>
      <p:sp>
        <p:nvSpPr>
          <p:cNvPr id="44" name="Slide Number Placeholder 3">
            <a:extLst>
              <a:ext uri="{FF2B5EF4-FFF2-40B4-BE49-F238E27FC236}">
                <a16:creationId xmlns:a16="http://schemas.microsoft.com/office/drawing/2014/main" id="{783ADC0C-98E6-984E-B46D-15D8BE97CD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60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28B32-B4C4-A546-8680-E60687470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78" y="104746"/>
            <a:ext cx="5296436" cy="381000"/>
          </a:xfrm>
        </p:spPr>
        <p:txBody>
          <a:bodyPr/>
          <a:lstStyle/>
          <a:p>
            <a:r>
              <a:rPr lang="en-US" dirty="0"/>
              <a:t>Anatomy of a Template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424E95-13E4-FC4C-A0AF-BDBFABFAE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578878"/>
              </p:ext>
            </p:extLst>
          </p:nvPr>
        </p:nvGraphicFramePr>
        <p:xfrm>
          <a:off x="138448" y="551765"/>
          <a:ext cx="8867105" cy="423037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15544">
                  <a:extLst>
                    <a:ext uri="{9D8B030D-6E8A-4147-A177-3AD203B41FA5}">
                      <a16:colId xmlns:a16="http://schemas.microsoft.com/office/drawing/2014/main" val="1024752592"/>
                    </a:ext>
                  </a:extLst>
                </a:gridCol>
                <a:gridCol w="6851561">
                  <a:extLst>
                    <a:ext uri="{9D8B030D-6E8A-4147-A177-3AD203B41FA5}">
                      <a16:colId xmlns:a16="http://schemas.microsoft.com/office/drawing/2014/main" val="3746074913"/>
                    </a:ext>
                  </a:extLst>
                </a:gridCol>
              </a:tblGrid>
              <a:tr h="1959615">
                <a:tc>
                  <a:txBody>
                    <a:bodyPr/>
                    <a:lstStyle/>
                    <a:p>
                      <a:r>
                        <a:rPr lang="en-US" sz="1500" b="0" i="0" baseline="0" dirty="0"/>
                        <a:t>Metadata with name, description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0" i="0" baseline="0" dirty="0" err="1">
                          <a:latin typeface="Courier New" panose="02070309020205020404" pitchFamily="49" charset="0"/>
                        </a:rPr>
                        <a:t>apiVersion</a:t>
                      </a:r>
                      <a:r>
                        <a:rPr lang="en-US" sz="900" b="0" i="0" baseline="0" dirty="0">
                          <a:latin typeface="Courier New" panose="02070309020205020404" pitchFamily="49" charset="0"/>
                        </a:rPr>
                        <a:t>: v1</a:t>
                      </a:r>
                    </a:p>
                    <a:p>
                      <a:r>
                        <a:rPr lang="en-US" sz="900" b="0" i="0" baseline="0" dirty="0">
                          <a:latin typeface="Courier New" panose="02070309020205020404" pitchFamily="49" charset="0"/>
                        </a:rPr>
                        <a:t>kind: Template</a:t>
                      </a:r>
                    </a:p>
                    <a:p>
                      <a:r>
                        <a:rPr lang="en-US" sz="900" b="0" i="0" baseline="0" dirty="0">
                          <a:latin typeface="Courier New" panose="02070309020205020404" pitchFamily="49" charset="0"/>
                        </a:rPr>
                        <a:t>metadata:</a:t>
                      </a:r>
                    </a:p>
                    <a:p>
                      <a:r>
                        <a:rPr lang="en-US" sz="900" b="0" i="0" baseline="0" dirty="0">
                          <a:latin typeface="Courier New" panose="02070309020205020404" pitchFamily="49" charset="0"/>
                        </a:rPr>
                        <a:t>  name: </a:t>
                      </a:r>
                      <a:r>
                        <a:rPr lang="en-US" sz="900" b="0" i="0" baseline="0" dirty="0" err="1">
                          <a:latin typeface="Courier New" panose="02070309020205020404" pitchFamily="49" charset="0"/>
                        </a:rPr>
                        <a:t>pbw</a:t>
                      </a:r>
                      <a:r>
                        <a:rPr lang="en-US" sz="900" b="0" i="0" baseline="0" dirty="0">
                          <a:latin typeface="Courier New" panose="02070309020205020404" pitchFamily="49" charset="0"/>
                        </a:rPr>
                        <a:t>-liberty</a:t>
                      </a:r>
                    </a:p>
                    <a:p>
                      <a:r>
                        <a:rPr lang="en-US" sz="900" b="0" i="0" baseline="0" dirty="0">
                          <a:latin typeface="Courier New" panose="02070309020205020404" pitchFamily="49" charset="0"/>
                        </a:rPr>
                        <a:t>  annotations:</a:t>
                      </a:r>
                    </a:p>
                    <a:p>
                      <a:r>
                        <a:rPr lang="en-US" sz="900" b="0" i="0" baseline="0" dirty="0"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900" b="0" i="0" baseline="0" dirty="0" err="1">
                          <a:latin typeface="Courier New" panose="02070309020205020404" pitchFamily="49" charset="0"/>
                        </a:rPr>
                        <a:t>openshift.io</a:t>
                      </a:r>
                      <a:r>
                        <a:rPr lang="en-US" sz="900" b="0" i="0" baseline="0" dirty="0">
                          <a:latin typeface="Courier New" panose="02070309020205020404" pitchFamily="49" charset="0"/>
                        </a:rPr>
                        <a:t>/display-name: Plants by WebSphere on Liberty w/MariaDB</a:t>
                      </a:r>
                    </a:p>
                    <a:p>
                      <a:r>
                        <a:rPr lang="en-US" sz="900" b="0" i="0" baseline="0" dirty="0">
                          <a:latin typeface="Courier New" panose="02070309020205020404" pitchFamily="49" charset="0"/>
                        </a:rPr>
                        <a:t>    description: Plants by WebSphere on Liberty App using MariaDB as the database</a:t>
                      </a:r>
                    </a:p>
                    <a:p>
                      <a:r>
                        <a:rPr lang="en-US" sz="900" b="0" i="0" baseline="0" dirty="0">
                          <a:latin typeface="Courier New" panose="02070309020205020404" pitchFamily="49" charset="0"/>
                        </a:rPr>
                        <a:t>    tags: </a:t>
                      </a:r>
                      <a:r>
                        <a:rPr lang="en-US" sz="900" b="0" i="0" baseline="0" dirty="0" err="1">
                          <a:latin typeface="Courier New" panose="02070309020205020404" pitchFamily="49" charset="0"/>
                        </a:rPr>
                        <a:t>liberty,websphere</a:t>
                      </a:r>
                      <a:endParaRPr lang="en-US" sz="900" b="0" i="0" baseline="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900" b="0" i="0" baseline="0" dirty="0"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900" b="0" i="0" baseline="0" dirty="0" err="1">
                          <a:latin typeface="Courier New" panose="02070309020205020404" pitchFamily="49" charset="0"/>
                        </a:rPr>
                        <a:t>iconClass</a:t>
                      </a:r>
                      <a:r>
                        <a:rPr lang="en-US" sz="900" b="0" i="0" baseline="0" dirty="0">
                          <a:latin typeface="Courier New" panose="02070309020205020404" pitchFamily="49" charset="0"/>
                        </a:rPr>
                        <a:t>: icon-liberty</a:t>
                      </a:r>
                    </a:p>
                    <a:p>
                      <a:r>
                        <a:rPr lang="en-US" sz="900" b="0" i="0" baseline="0" dirty="0"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900" b="0" i="0" baseline="0" dirty="0" err="1">
                          <a:latin typeface="Courier New" panose="02070309020205020404" pitchFamily="49" charset="0"/>
                        </a:rPr>
                        <a:t>openshift.io</a:t>
                      </a:r>
                      <a:r>
                        <a:rPr lang="en-US" sz="900" b="0" i="0" baseline="0" dirty="0">
                          <a:latin typeface="Courier New" panose="02070309020205020404" pitchFamily="49" charset="0"/>
                        </a:rPr>
                        <a:t>/provider-display-name: IBM Client Dev Advocacy.</a:t>
                      </a:r>
                    </a:p>
                    <a:p>
                      <a:r>
                        <a:rPr lang="en-US" sz="900" b="0" i="0" baseline="0" dirty="0"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900" b="0" i="0" baseline="0" dirty="0" err="1">
                          <a:latin typeface="Courier New" panose="02070309020205020404" pitchFamily="49" charset="0"/>
                        </a:rPr>
                        <a:t>openshift.io</a:t>
                      </a:r>
                      <a:r>
                        <a:rPr lang="en-US" sz="900" b="0" i="0" baseline="0" dirty="0">
                          <a:latin typeface="Courier New" panose="02070309020205020404" pitchFamily="49" charset="0"/>
                        </a:rPr>
                        <a:t>/documentation-</a:t>
                      </a:r>
                      <a:r>
                        <a:rPr lang="en-US" sz="900" b="0" i="0" baseline="0" dirty="0" err="1">
                          <a:latin typeface="Courier New" panose="02070309020205020404" pitchFamily="49" charset="0"/>
                        </a:rPr>
                        <a:t>url</a:t>
                      </a:r>
                      <a:r>
                        <a:rPr lang="en-US" sz="900" b="0" i="0" baseline="0" dirty="0">
                          <a:latin typeface="Courier New" panose="02070309020205020404" pitchFamily="49" charset="0"/>
                        </a:rPr>
                        <a:t>: https://</a:t>
                      </a:r>
                      <a:r>
                        <a:rPr lang="en-US" sz="900" b="0" i="0" baseline="0" dirty="0" err="1">
                          <a:latin typeface="Courier New" panose="02070309020205020404" pitchFamily="49" charset="0"/>
                        </a:rPr>
                        <a:t>github.com</a:t>
                      </a:r>
                      <a:r>
                        <a:rPr lang="en-US" sz="900" b="0" i="0" baseline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US" sz="900" b="0" i="0" baseline="0" dirty="0" err="1">
                          <a:latin typeface="Courier New" panose="02070309020205020404" pitchFamily="49" charset="0"/>
                        </a:rPr>
                        <a:t>djccarew</a:t>
                      </a:r>
                      <a:r>
                        <a:rPr lang="en-US" sz="900" b="0" i="0" baseline="0" dirty="0">
                          <a:latin typeface="Courier New" panose="02070309020205020404" pitchFamily="49" charset="0"/>
                        </a:rPr>
                        <a:t>/app-modernization-plants-by-websphere-jee6.git</a:t>
                      </a:r>
                    </a:p>
                    <a:p>
                      <a:r>
                        <a:rPr lang="en-US" sz="900" b="0" i="0" baseline="0" dirty="0">
                          <a:latin typeface="Courier New" panose="02070309020205020404" pitchFamily="49" charset="0"/>
                        </a:rPr>
                        <a:t>    </a:t>
                      </a:r>
                      <a:r>
                        <a:rPr lang="en-US" sz="900" b="0" i="0" baseline="0" dirty="0" err="1">
                          <a:latin typeface="Courier New" panose="02070309020205020404" pitchFamily="49" charset="0"/>
                        </a:rPr>
                        <a:t>openshift.io</a:t>
                      </a:r>
                      <a:r>
                        <a:rPr lang="en-US" sz="900" b="0" i="0" baseline="0" dirty="0">
                          <a:latin typeface="Courier New" panose="02070309020205020404" pitchFamily="49" charset="0"/>
                        </a:rPr>
                        <a:t>/support-</a:t>
                      </a:r>
                      <a:r>
                        <a:rPr lang="en-US" sz="900" b="0" i="0" baseline="0" dirty="0" err="1">
                          <a:latin typeface="Courier New" panose="02070309020205020404" pitchFamily="49" charset="0"/>
                        </a:rPr>
                        <a:t>url</a:t>
                      </a:r>
                      <a:r>
                        <a:rPr lang="en-US" sz="900" b="0" i="0" baseline="0" dirty="0">
                          <a:latin typeface="Courier New" panose="02070309020205020404" pitchFamily="49" charset="0"/>
                        </a:rPr>
                        <a:t>: https://</a:t>
                      </a:r>
                      <a:r>
                        <a:rPr lang="en-US" sz="900" b="0" i="0" baseline="0" dirty="0" err="1">
                          <a:latin typeface="Courier New" panose="02070309020205020404" pitchFamily="49" charset="0"/>
                        </a:rPr>
                        <a:t>developer.ibm.com</a:t>
                      </a:r>
                      <a:endParaRPr lang="en-US" sz="900" b="0" i="0" baseline="0" dirty="0">
                        <a:latin typeface="Courier New" panose="02070309020205020404" pitchFamily="49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2457950"/>
                  </a:ext>
                </a:extLst>
              </a:tr>
              <a:tr h="1280035">
                <a:tc>
                  <a:txBody>
                    <a:bodyPr/>
                    <a:lstStyle/>
                    <a:p>
                      <a:r>
                        <a:rPr lang="en-US" sz="1500" baseline="0" dirty="0"/>
                        <a:t>Parameters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baseline="0" dirty="0">
                          <a:latin typeface="Courier New" panose="02070309020205020404" pitchFamily="49" charset="0"/>
                        </a:rPr>
                        <a:t>parameters:</a:t>
                      </a:r>
                    </a:p>
                    <a:p>
                      <a:r>
                        <a:rPr lang="en-US" sz="1100" baseline="0" dirty="0">
                          <a:latin typeface="Courier New" panose="02070309020205020404" pitchFamily="49" charset="0"/>
                        </a:rPr>
                        <a:t>- name: APPLICATION_NAME</a:t>
                      </a:r>
                    </a:p>
                    <a:p>
                      <a:r>
                        <a:rPr lang="en-US" sz="1100" baseline="0" dirty="0">
                          <a:latin typeface="Courier New" panose="02070309020205020404" pitchFamily="49" charset="0"/>
                        </a:rPr>
                        <a:t>  </a:t>
                      </a:r>
                      <a:r>
                        <a:rPr lang="en-US" sz="1100" baseline="0" dirty="0" err="1">
                          <a:latin typeface="Courier New" panose="02070309020205020404" pitchFamily="49" charset="0"/>
                        </a:rPr>
                        <a:t>displayName</a:t>
                      </a:r>
                      <a:r>
                        <a:rPr lang="en-US" sz="1100" baseline="0" dirty="0">
                          <a:latin typeface="Courier New" panose="02070309020205020404" pitchFamily="49" charset="0"/>
                        </a:rPr>
                        <a:t>: Application name</a:t>
                      </a:r>
                    </a:p>
                    <a:p>
                      <a:r>
                        <a:rPr lang="en-US" sz="1100" baseline="0" dirty="0">
                          <a:latin typeface="Courier New" panose="02070309020205020404" pitchFamily="49" charset="0"/>
                        </a:rPr>
                        <a:t>  description: The name for the application.</a:t>
                      </a:r>
                    </a:p>
                    <a:p>
                      <a:r>
                        <a:rPr lang="en-US" sz="1100" baseline="0" dirty="0">
                          <a:latin typeface="Courier New" panose="02070309020205020404" pitchFamily="49" charset="0"/>
                        </a:rPr>
                        <a:t>  value: </a:t>
                      </a:r>
                      <a:r>
                        <a:rPr lang="en-US" sz="1100" baseline="0" dirty="0" err="1">
                          <a:latin typeface="Courier New" panose="02070309020205020404" pitchFamily="49" charset="0"/>
                        </a:rPr>
                        <a:t>pbw</a:t>
                      </a:r>
                      <a:r>
                        <a:rPr lang="en-US" sz="1100" baseline="0" dirty="0">
                          <a:latin typeface="Courier New" panose="02070309020205020404" pitchFamily="49" charset="0"/>
                        </a:rPr>
                        <a:t>-liberty-</a:t>
                      </a:r>
                      <a:r>
                        <a:rPr lang="en-US" sz="1100" baseline="0" dirty="0" err="1">
                          <a:latin typeface="Courier New" panose="02070309020205020404" pitchFamily="49" charset="0"/>
                        </a:rPr>
                        <a:t>mariadb</a:t>
                      </a:r>
                      <a:endParaRPr lang="en-US" sz="1100" baseline="0" dirty="0"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100" baseline="0" dirty="0">
                          <a:latin typeface="Courier New" panose="02070309020205020404" pitchFamily="49" charset="0"/>
                        </a:rPr>
                        <a:t>  required: true</a:t>
                      </a:r>
                    </a:p>
                    <a:p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58218582"/>
                  </a:ext>
                </a:extLst>
              </a:tr>
              <a:tr h="982980">
                <a:tc>
                  <a:txBody>
                    <a:bodyPr/>
                    <a:lstStyle/>
                    <a:p>
                      <a:r>
                        <a:rPr lang="en-US" sz="1500" baseline="0" dirty="0"/>
                        <a:t>Parameterized objects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 </a:t>
                      </a:r>
                      <a:r>
                        <a:rPr lang="en-US" sz="12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apiVersion</a:t>
                      </a:r>
                      <a:r>
                        <a:rPr lang="en-US" sz="12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-US" sz="12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image.openshift.io</a:t>
                      </a:r>
                      <a:r>
                        <a:rPr lang="en-US" sz="12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/v1</a:t>
                      </a:r>
                    </a:p>
                    <a:p>
                      <a:r>
                        <a:rPr lang="en-US" sz="12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kind: </a:t>
                      </a:r>
                      <a:r>
                        <a:rPr lang="en-US" sz="120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ImageStream</a:t>
                      </a:r>
                      <a:endParaRPr lang="en-US" sz="1200" baseline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2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metadata:</a:t>
                      </a:r>
                    </a:p>
                    <a:p>
                      <a:r>
                        <a:rPr lang="en-US" sz="12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name: "${APPLICATION_NAME}"</a:t>
                      </a:r>
                    </a:p>
                    <a:p>
                      <a:r>
                        <a:rPr lang="en-US" sz="1200" baseline="0" dirty="0">
                          <a:latin typeface="Arial" panose="020B0604020202020204" pitchFamily="34" charset="0"/>
                        </a:rPr>
                        <a:t> 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7655947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1CD3B52-5386-3F47-BDB5-D65D4D0530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69DACD67-5E2E-5C4A-8E45-E37126EDB5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161834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1BFC-AC2F-4040-B0F3-CEC88D6AF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template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14E04-074C-FB4F-9F67-4D4FE3F853AC}"/>
              </a:ext>
            </a:extLst>
          </p:cNvPr>
          <p:cNvSpPr txBox="1"/>
          <p:nvPr/>
        </p:nvSpPr>
        <p:spPr>
          <a:xfrm>
            <a:off x="228600" y="603265"/>
            <a:ext cx="2273121" cy="68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From Web console</a:t>
            </a:r>
          </a:p>
          <a:p>
            <a:endParaRPr lang="en-US" sz="1013" dirty="0"/>
          </a:p>
          <a:p>
            <a:r>
              <a:rPr lang="en-US" sz="1013" dirty="0"/>
              <a:t>1 .Select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CED77-5DD2-A549-BE5E-20C9DBCA0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" y="1441429"/>
            <a:ext cx="4823138" cy="1309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FB47BE-1AA5-1B4E-AB47-BACD8F84C33B}"/>
              </a:ext>
            </a:extLst>
          </p:cNvPr>
          <p:cNvSpPr txBox="1"/>
          <p:nvPr/>
        </p:nvSpPr>
        <p:spPr>
          <a:xfrm>
            <a:off x="228600" y="2848204"/>
            <a:ext cx="1751527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2. Apply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15A662-EF42-1E45-AC4F-C95FE8A7D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8" y="3222716"/>
            <a:ext cx="2958011" cy="1444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6DE84F-AAC1-354F-8124-F2CCE0C96C70}"/>
              </a:ext>
            </a:extLst>
          </p:cNvPr>
          <p:cNvSpPr txBox="1"/>
          <p:nvPr/>
        </p:nvSpPr>
        <p:spPr>
          <a:xfrm>
            <a:off x="5525037" y="699216"/>
            <a:ext cx="3197180" cy="992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From CLI</a:t>
            </a:r>
          </a:p>
          <a:p>
            <a:endParaRPr lang="en-US" sz="1013" dirty="0"/>
          </a:p>
          <a:p>
            <a:r>
              <a:rPr lang="en-US" sz="1013" dirty="0"/>
              <a:t>Apply template and specify parameters by running </a:t>
            </a:r>
            <a:r>
              <a:rPr lang="en-US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</a:t>
            </a:r>
            <a:r>
              <a:rPr lang="en-US" sz="1013" dirty="0">
                <a:latin typeface="Courier New" panose="02070309020205020404" pitchFamily="49" charset="0"/>
                <a:cs typeface="Courier New" panose="02070309020205020404" pitchFamily="49" charset="0"/>
              </a:rPr>
              <a:t> process </a:t>
            </a:r>
            <a:r>
              <a:rPr lang="en-US" sz="1013" dirty="0"/>
              <a:t>and then piping the result  to </a:t>
            </a:r>
            <a:r>
              <a:rPr lang="en-US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</a:t>
            </a:r>
            <a:r>
              <a:rPr lang="en-US" sz="1013" dirty="0">
                <a:latin typeface="Courier New" panose="02070309020205020404" pitchFamily="49" charset="0"/>
                <a:cs typeface="Courier New" panose="02070309020205020404" pitchFamily="49" charset="0"/>
              </a:rPr>
              <a:t> create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5088C-9EEF-114E-8860-EAFE90817E86}"/>
              </a:ext>
            </a:extLst>
          </p:cNvPr>
          <p:cNvSpPr txBox="1"/>
          <p:nvPr/>
        </p:nvSpPr>
        <p:spPr>
          <a:xfrm>
            <a:off x="5412347" y="2096060"/>
            <a:ext cx="3641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process –f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-liberty \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-p APPLICATION_HOSTNAME=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foobar.com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200" dirty="0"/>
              <a:t>  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create -f -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EAD5992-BF20-FE46-A301-98C97B1B93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AF31D980-5F5A-8945-B746-69BFF33294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52734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51E8BE7-019D-9849-8173-E0E9D80C17D1}"/>
              </a:ext>
            </a:extLst>
          </p:cNvPr>
          <p:cNvSpPr/>
          <p:nvPr/>
        </p:nvSpPr>
        <p:spPr>
          <a:xfrm>
            <a:off x="5594573" y="526905"/>
            <a:ext cx="3210120" cy="4260995"/>
          </a:xfrm>
          <a:prstGeom prst="roundRect">
            <a:avLst/>
          </a:prstGeom>
          <a:solidFill>
            <a:schemeClr val="accent5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34C99EE-A20B-8046-AFE9-88F7A6331CE9}"/>
              </a:ext>
            </a:extLst>
          </p:cNvPr>
          <p:cNvSpPr/>
          <p:nvPr/>
        </p:nvSpPr>
        <p:spPr>
          <a:xfrm>
            <a:off x="2327703" y="516340"/>
            <a:ext cx="3158004" cy="4260995"/>
          </a:xfrm>
          <a:prstGeom prst="roundRect">
            <a:avLst/>
          </a:prstGeom>
          <a:solidFill>
            <a:schemeClr val="accent5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DB6ABD77-B2B6-2F4B-BE1D-DE5E2EEA5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83" y="47368"/>
            <a:ext cx="7372238" cy="381000"/>
          </a:xfrm>
        </p:spPr>
        <p:txBody>
          <a:bodyPr/>
          <a:lstStyle/>
          <a:p>
            <a:r>
              <a:rPr lang="en-US" sz="1500" dirty="0"/>
              <a:t>Example – Deploy Plants by WebSphere app w/MariaDB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7340A2-4C30-C24E-BD93-805D161EB90A}"/>
              </a:ext>
            </a:extLst>
          </p:cNvPr>
          <p:cNvSpPr/>
          <p:nvPr/>
        </p:nvSpPr>
        <p:spPr>
          <a:xfrm>
            <a:off x="2976126" y="3526734"/>
            <a:ext cx="685800" cy="685800"/>
          </a:xfrm>
          <a:prstGeom prst="round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7D535A1-E948-7548-A327-331A3CE13294}"/>
              </a:ext>
            </a:extLst>
          </p:cNvPr>
          <p:cNvSpPr/>
          <p:nvPr/>
        </p:nvSpPr>
        <p:spPr>
          <a:xfrm>
            <a:off x="2582046" y="3869634"/>
            <a:ext cx="2666262" cy="437360"/>
          </a:xfrm>
          <a:prstGeom prst="roundRect">
            <a:avLst/>
          </a:prstGeom>
          <a:solidFill>
            <a:srgbClr val="B9BFC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 err="1">
                <a:latin typeface="Arial"/>
                <a:cs typeface="Arial"/>
              </a:rPr>
              <a:t>ImageStream</a:t>
            </a:r>
            <a:r>
              <a:rPr lang="en-US" sz="900" b="1" dirty="0">
                <a:latin typeface="Arial"/>
                <a:cs typeface="Arial"/>
              </a:rPr>
              <a:t>: Liberty S2I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34CC3D-531E-8748-89D3-5BBAF49DA0CA}"/>
              </a:ext>
            </a:extLst>
          </p:cNvPr>
          <p:cNvSpPr/>
          <p:nvPr/>
        </p:nvSpPr>
        <p:spPr>
          <a:xfrm>
            <a:off x="2582201" y="3132348"/>
            <a:ext cx="2666262" cy="437360"/>
          </a:xfrm>
          <a:prstGeom prst="roundRect">
            <a:avLst/>
          </a:prstGeom>
          <a:solidFill>
            <a:srgbClr val="B9BFC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 err="1">
                <a:latin typeface="Arial"/>
                <a:cs typeface="Arial"/>
              </a:rPr>
              <a:t>BuildConfig</a:t>
            </a:r>
            <a:r>
              <a:rPr lang="en-US" sz="900" b="1" dirty="0">
                <a:latin typeface="Arial"/>
                <a:cs typeface="Arial"/>
              </a:rPr>
              <a:t>: </a:t>
            </a:r>
            <a:r>
              <a:rPr lang="en-US" sz="900" b="1" dirty="0" err="1">
                <a:latin typeface="Arial"/>
                <a:cs typeface="Arial"/>
              </a:rPr>
              <a:t>pbw</a:t>
            </a:r>
            <a:r>
              <a:rPr lang="en-US" sz="900" b="1" dirty="0">
                <a:latin typeface="Arial"/>
                <a:cs typeface="Arial"/>
              </a:rPr>
              <a:t>-liberty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F798A0-3579-FF4A-BC93-7CC5DF9F41DA}"/>
              </a:ext>
            </a:extLst>
          </p:cNvPr>
          <p:cNvSpPr/>
          <p:nvPr/>
        </p:nvSpPr>
        <p:spPr>
          <a:xfrm>
            <a:off x="2582046" y="2267579"/>
            <a:ext cx="2666262" cy="437360"/>
          </a:xfrm>
          <a:prstGeom prst="roundRect">
            <a:avLst/>
          </a:prstGeom>
          <a:solidFill>
            <a:srgbClr val="B9BFC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 err="1">
                <a:latin typeface="Arial"/>
                <a:cs typeface="Arial"/>
              </a:rPr>
              <a:t>ImageStream</a:t>
            </a:r>
            <a:r>
              <a:rPr lang="en-US" sz="900" b="1" dirty="0">
                <a:latin typeface="Arial"/>
                <a:cs typeface="Arial"/>
              </a:rPr>
              <a:t>: </a:t>
            </a:r>
            <a:r>
              <a:rPr lang="en-US" sz="900" b="1" dirty="0" err="1">
                <a:latin typeface="Arial"/>
                <a:cs typeface="Arial"/>
              </a:rPr>
              <a:t>pbw</a:t>
            </a:r>
            <a:r>
              <a:rPr lang="en-US" sz="900" b="1" dirty="0">
                <a:latin typeface="Arial"/>
                <a:cs typeface="Arial"/>
              </a:rPr>
              <a:t>-liberty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FF2FCA0-24EC-AC4A-83BE-DA559A0B02C3}"/>
              </a:ext>
            </a:extLst>
          </p:cNvPr>
          <p:cNvSpPr/>
          <p:nvPr/>
        </p:nvSpPr>
        <p:spPr>
          <a:xfrm>
            <a:off x="2548693" y="1431945"/>
            <a:ext cx="2666262" cy="437360"/>
          </a:xfrm>
          <a:prstGeom prst="roundRect">
            <a:avLst/>
          </a:prstGeom>
          <a:solidFill>
            <a:srgbClr val="B9BFC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 err="1">
                <a:latin typeface="Arial"/>
                <a:cs typeface="Arial"/>
              </a:rPr>
              <a:t>DeploymentConfig</a:t>
            </a:r>
            <a:r>
              <a:rPr lang="en-US" sz="900" b="1" dirty="0">
                <a:latin typeface="Arial"/>
                <a:cs typeface="Arial"/>
              </a:rPr>
              <a:t>: </a:t>
            </a:r>
            <a:r>
              <a:rPr lang="en-US" sz="900" b="1" dirty="0" err="1">
                <a:latin typeface="Arial"/>
                <a:cs typeface="Arial"/>
              </a:rPr>
              <a:t>pbw</a:t>
            </a:r>
            <a:r>
              <a:rPr lang="en-US" sz="900" b="1" dirty="0">
                <a:latin typeface="Arial"/>
                <a:cs typeface="Arial"/>
              </a:rPr>
              <a:t>-liberty </a:t>
            </a:r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62392D82-7F5D-8F49-AFFB-BB72E53A5E7E}"/>
              </a:ext>
            </a:extLst>
          </p:cNvPr>
          <p:cNvSpPr/>
          <p:nvPr/>
        </p:nvSpPr>
        <p:spPr>
          <a:xfrm>
            <a:off x="3563928" y="3645735"/>
            <a:ext cx="468719" cy="168977"/>
          </a:xfrm>
          <a:prstGeom prst="upArrow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10CC12C8-7E40-2A4A-946E-D8DA66DB5111}"/>
              </a:ext>
            </a:extLst>
          </p:cNvPr>
          <p:cNvSpPr/>
          <p:nvPr/>
        </p:nvSpPr>
        <p:spPr>
          <a:xfrm>
            <a:off x="3563928" y="2775148"/>
            <a:ext cx="468719" cy="245252"/>
          </a:xfrm>
          <a:prstGeom prst="upArrow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69349C43-2087-004B-B163-632A1C85E08B}"/>
              </a:ext>
            </a:extLst>
          </p:cNvPr>
          <p:cNvSpPr/>
          <p:nvPr/>
        </p:nvSpPr>
        <p:spPr>
          <a:xfrm>
            <a:off x="3584507" y="1980604"/>
            <a:ext cx="468719" cy="245252"/>
          </a:xfrm>
          <a:prstGeom prst="upArrow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38A4DF4D-99AA-F54D-8A17-62AFAC80F440}"/>
              </a:ext>
            </a:extLst>
          </p:cNvPr>
          <p:cNvSpPr/>
          <p:nvPr/>
        </p:nvSpPr>
        <p:spPr>
          <a:xfrm>
            <a:off x="3566884" y="1193015"/>
            <a:ext cx="468719" cy="196172"/>
          </a:xfrm>
          <a:prstGeom prst="upArrow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0C5BA3F-9CFF-0144-B28F-36265B185B45}"/>
              </a:ext>
            </a:extLst>
          </p:cNvPr>
          <p:cNvSpPr/>
          <p:nvPr/>
        </p:nvSpPr>
        <p:spPr>
          <a:xfrm>
            <a:off x="228665" y="449497"/>
            <a:ext cx="8766651" cy="4351112"/>
          </a:xfrm>
          <a:prstGeom prst="roundRect">
            <a:avLst/>
          </a:prstGeom>
          <a:ln>
            <a:solidFill>
              <a:srgbClr val="3D4C53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8527AB3-4B98-8346-B03F-37684CC9F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79" y="351434"/>
            <a:ext cx="415904" cy="469150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3FCDFFB-415B-6948-88E4-15EA001D45B8}"/>
              </a:ext>
            </a:extLst>
          </p:cNvPr>
          <p:cNvSpPr/>
          <p:nvPr/>
        </p:nvSpPr>
        <p:spPr>
          <a:xfrm>
            <a:off x="5811676" y="3892275"/>
            <a:ext cx="2666262" cy="437360"/>
          </a:xfrm>
          <a:prstGeom prst="roundRect">
            <a:avLst/>
          </a:prstGeom>
          <a:solidFill>
            <a:srgbClr val="B9BFC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latin typeface="Arial"/>
                <a:cs typeface="Arial"/>
              </a:rPr>
              <a:t>Image Stream:  </a:t>
            </a:r>
            <a:r>
              <a:rPr lang="en-US" sz="900" b="1" dirty="0" err="1">
                <a:latin typeface="Arial"/>
                <a:cs typeface="Arial"/>
              </a:rPr>
              <a:t>mariadb</a:t>
            </a:r>
            <a:endParaRPr lang="en-US" sz="900" b="1" dirty="0">
              <a:latin typeface="Arial"/>
              <a:cs typeface="Arial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5C27BE7-ADAC-044E-A768-51C5E47D47E2}"/>
              </a:ext>
            </a:extLst>
          </p:cNvPr>
          <p:cNvSpPr/>
          <p:nvPr/>
        </p:nvSpPr>
        <p:spPr>
          <a:xfrm>
            <a:off x="5811676" y="1466133"/>
            <a:ext cx="2666262" cy="437360"/>
          </a:xfrm>
          <a:prstGeom prst="roundRect">
            <a:avLst/>
          </a:prstGeom>
          <a:solidFill>
            <a:srgbClr val="B9BFC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 err="1">
                <a:latin typeface="Arial"/>
                <a:cs typeface="Arial"/>
              </a:rPr>
              <a:t>pbw</a:t>
            </a:r>
            <a:r>
              <a:rPr lang="en-US" sz="900" b="1" dirty="0">
                <a:latin typeface="Arial"/>
                <a:cs typeface="Arial"/>
              </a:rPr>
              <a:t>-liberty-</a:t>
            </a:r>
            <a:r>
              <a:rPr lang="en-US" sz="900" b="1" dirty="0" err="1">
                <a:latin typeface="Arial"/>
                <a:cs typeface="Arial"/>
              </a:rPr>
              <a:t>mariadb</a:t>
            </a:r>
            <a:r>
              <a:rPr lang="en-US" sz="900" b="1" dirty="0">
                <a:latin typeface="Arial"/>
                <a:cs typeface="Arial"/>
              </a:rPr>
              <a:t>: </a:t>
            </a:r>
            <a:r>
              <a:rPr lang="en-US" sz="900" b="1" dirty="0" err="1">
                <a:latin typeface="Arial"/>
                <a:cs typeface="Arial"/>
              </a:rPr>
              <a:t>mariadb</a:t>
            </a:r>
            <a:r>
              <a:rPr lang="en-US" sz="900" b="1" dirty="0">
                <a:latin typeface="Arial"/>
                <a:cs typeface="Arial"/>
              </a:rPr>
              <a:t> 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5F1A25B-0AB8-1149-94BC-E4010E80FD69}"/>
              </a:ext>
            </a:extLst>
          </p:cNvPr>
          <p:cNvSpPr/>
          <p:nvPr/>
        </p:nvSpPr>
        <p:spPr>
          <a:xfrm>
            <a:off x="5812305" y="598658"/>
            <a:ext cx="2666262" cy="245252"/>
          </a:xfrm>
          <a:prstGeom prst="roundRect">
            <a:avLst/>
          </a:prstGeom>
          <a:solidFill>
            <a:srgbClr val="B9BFC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900" b="1" dirty="0">
                <a:latin typeface="Arial"/>
                <a:cs typeface="Arial"/>
              </a:rPr>
              <a:t>Service: </a:t>
            </a:r>
            <a:r>
              <a:rPr lang="en-US" sz="900" b="1" dirty="0" err="1">
                <a:latin typeface="Arial"/>
                <a:cs typeface="Arial"/>
              </a:rPr>
              <a:t>mariadb</a:t>
            </a:r>
            <a:endParaRPr lang="en-US" sz="900" b="1" dirty="0">
              <a:latin typeface="Arial"/>
              <a:cs typeface="Arial"/>
            </a:endParaRPr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10AB81F7-BDF7-4746-93A9-274BF8006F19}"/>
              </a:ext>
            </a:extLst>
          </p:cNvPr>
          <p:cNvSpPr/>
          <p:nvPr/>
        </p:nvSpPr>
        <p:spPr>
          <a:xfrm>
            <a:off x="6911076" y="1919386"/>
            <a:ext cx="468719" cy="1853231"/>
          </a:xfrm>
          <a:prstGeom prst="upArrow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E674DE6-8068-7742-87AA-308CD4BBFDEA}"/>
              </a:ext>
            </a:extLst>
          </p:cNvPr>
          <p:cNvSpPr/>
          <p:nvPr/>
        </p:nvSpPr>
        <p:spPr>
          <a:xfrm>
            <a:off x="5811676" y="892254"/>
            <a:ext cx="2666262" cy="245252"/>
          </a:xfrm>
          <a:prstGeom prst="round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900" b="1" dirty="0">
                <a:latin typeface="Arial"/>
                <a:cs typeface="Arial"/>
              </a:rPr>
              <a:t>Secret: </a:t>
            </a:r>
            <a:r>
              <a:rPr lang="en-US" sz="900" b="1" dirty="0" err="1">
                <a:latin typeface="Arial"/>
                <a:cs typeface="Arial"/>
              </a:rPr>
              <a:t>mariadb</a:t>
            </a:r>
            <a:endParaRPr lang="en-US" sz="900" b="1" dirty="0">
              <a:latin typeface="Arial"/>
              <a:cs typeface="Arial"/>
            </a:endParaRPr>
          </a:p>
        </p:txBody>
      </p:sp>
      <p:sp>
        <p:nvSpPr>
          <p:cNvPr id="43" name="Up Arrow 42">
            <a:extLst>
              <a:ext uri="{FF2B5EF4-FFF2-40B4-BE49-F238E27FC236}">
                <a16:creationId xmlns:a16="http://schemas.microsoft.com/office/drawing/2014/main" id="{B2A27B22-0794-CF48-9EE6-B550497C9977}"/>
              </a:ext>
            </a:extLst>
          </p:cNvPr>
          <p:cNvSpPr/>
          <p:nvPr/>
        </p:nvSpPr>
        <p:spPr>
          <a:xfrm>
            <a:off x="6911076" y="1173029"/>
            <a:ext cx="468719" cy="213626"/>
          </a:xfrm>
          <a:prstGeom prst="upArrow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B4678-71BF-D842-A0B8-521DBFF33854}"/>
              </a:ext>
            </a:extLst>
          </p:cNvPr>
          <p:cNvSpPr txBox="1"/>
          <p:nvPr/>
        </p:nvSpPr>
        <p:spPr>
          <a:xfrm>
            <a:off x="778029" y="836149"/>
            <a:ext cx="14005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Layer 4: Abstractions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5004CE6-3EF2-8C4D-9265-3E882010EEF0}"/>
              </a:ext>
            </a:extLst>
          </p:cNvPr>
          <p:cNvSpPr/>
          <p:nvPr/>
        </p:nvSpPr>
        <p:spPr>
          <a:xfrm>
            <a:off x="2548693" y="905005"/>
            <a:ext cx="2666262" cy="245252"/>
          </a:xfrm>
          <a:prstGeom prst="round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900" b="1" dirty="0">
                <a:latin typeface="Arial"/>
                <a:cs typeface="Arial"/>
              </a:rPr>
              <a:t>Service: </a:t>
            </a:r>
            <a:r>
              <a:rPr lang="en-US" sz="900" b="1" dirty="0" err="1">
                <a:latin typeface="Arial"/>
                <a:cs typeface="Arial"/>
              </a:rPr>
              <a:t>pbw</a:t>
            </a:r>
            <a:r>
              <a:rPr lang="en-US" sz="900" b="1" dirty="0">
                <a:latin typeface="Arial"/>
                <a:cs typeface="Arial"/>
              </a:rPr>
              <a:t>-liberty-http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9104B2C-C3D4-8C4A-98F4-0F227C3F52F4}"/>
              </a:ext>
            </a:extLst>
          </p:cNvPr>
          <p:cNvSpPr/>
          <p:nvPr/>
        </p:nvSpPr>
        <p:spPr>
          <a:xfrm>
            <a:off x="2548693" y="630583"/>
            <a:ext cx="2666262" cy="245252"/>
          </a:xfrm>
          <a:prstGeom prst="roundRect">
            <a:avLst/>
          </a:prstGeom>
          <a:solidFill>
            <a:srgbClr val="B9BFC7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900" b="1" dirty="0">
                <a:latin typeface="Arial"/>
                <a:cs typeface="Arial"/>
              </a:rPr>
              <a:t>Route: </a:t>
            </a:r>
            <a:r>
              <a:rPr lang="en-US" sz="900" b="1" dirty="0" err="1">
                <a:latin typeface="Arial"/>
                <a:cs typeface="Arial"/>
              </a:rPr>
              <a:t>pbw</a:t>
            </a:r>
            <a:r>
              <a:rPr lang="en-US" sz="900" b="1" dirty="0">
                <a:latin typeface="Arial"/>
                <a:cs typeface="Arial"/>
              </a:rPr>
              <a:t>-liberty-http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F5575-346C-7F4A-90A7-BACA72FC0D81}"/>
              </a:ext>
            </a:extLst>
          </p:cNvPr>
          <p:cNvSpPr txBox="1"/>
          <p:nvPr/>
        </p:nvSpPr>
        <p:spPr>
          <a:xfrm>
            <a:off x="725882" y="1547485"/>
            <a:ext cx="14005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Layer 3: Deployments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CE4F69-F4CB-D345-8160-38A50BDF510E}"/>
              </a:ext>
            </a:extLst>
          </p:cNvPr>
          <p:cNvSpPr txBox="1"/>
          <p:nvPr/>
        </p:nvSpPr>
        <p:spPr>
          <a:xfrm>
            <a:off x="741117" y="2276395"/>
            <a:ext cx="14005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Layer 2: Images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D71306-2E7D-8A42-B332-19293EDCCBB4}"/>
              </a:ext>
            </a:extLst>
          </p:cNvPr>
          <p:cNvSpPr txBox="1"/>
          <p:nvPr/>
        </p:nvSpPr>
        <p:spPr>
          <a:xfrm>
            <a:off x="733842" y="3203456"/>
            <a:ext cx="14005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Layer 1: Builds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48B7CF-7DBF-C64E-AC62-A3D7D0932C71}"/>
              </a:ext>
            </a:extLst>
          </p:cNvPr>
          <p:cNvSpPr txBox="1"/>
          <p:nvPr/>
        </p:nvSpPr>
        <p:spPr>
          <a:xfrm>
            <a:off x="741117" y="3857176"/>
            <a:ext cx="14005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Layer 0: Base images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CB07F0-8FAC-F34B-9F40-41F896A269C8}"/>
              </a:ext>
            </a:extLst>
          </p:cNvPr>
          <p:cNvSpPr txBox="1"/>
          <p:nvPr/>
        </p:nvSpPr>
        <p:spPr>
          <a:xfrm>
            <a:off x="2971584" y="4394420"/>
            <a:ext cx="210249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i="1" dirty="0" err="1"/>
              <a:t>pbw</a:t>
            </a:r>
            <a:r>
              <a:rPr lang="en-US" sz="1013" i="1" dirty="0"/>
              <a:t>-liberty template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0C638A-489A-6A4F-9C8C-D6563A1998DA}"/>
              </a:ext>
            </a:extLst>
          </p:cNvPr>
          <p:cNvSpPr txBox="1"/>
          <p:nvPr/>
        </p:nvSpPr>
        <p:spPr>
          <a:xfrm>
            <a:off x="6544337" y="4404985"/>
            <a:ext cx="154217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i="1" dirty="0" err="1"/>
              <a:t>mariadb</a:t>
            </a:r>
            <a:r>
              <a:rPr lang="en-US" sz="1013" i="1" dirty="0"/>
              <a:t> template</a:t>
            </a: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35BE2825-A94F-7C48-AEC0-B66D38DA5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3" name="Footer Placeholder 2">
            <a:extLst>
              <a:ext uri="{FF2B5EF4-FFF2-40B4-BE49-F238E27FC236}">
                <a16:creationId xmlns:a16="http://schemas.microsoft.com/office/drawing/2014/main" id="{8195C375-1173-674E-A144-55FD9F05D7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3451770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8A31-D22F-B547-B519-396029EE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4F6DFE-5332-CF47-84EF-858C0DEE568B}"/>
              </a:ext>
            </a:extLst>
          </p:cNvPr>
          <p:cNvSpPr txBox="1"/>
          <p:nvPr/>
        </p:nvSpPr>
        <p:spPr>
          <a:xfrm>
            <a:off x="210312" y="1273219"/>
            <a:ext cx="7695372" cy="1808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S2I </a:t>
            </a:r>
          </a:p>
          <a:p>
            <a:r>
              <a:rPr lang="en-US" sz="1400" dirty="0">
                <a:hlinkClick r:id="rId2"/>
              </a:rPr>
              <a:t>https://docs.openshift.com/container-platform/3.11/creating_images/s2i.html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OpenShift Templates</a:t>
            </a:r>
          </a:p>
          <a:p>
            <a:r>
              <a:rPr lang="en-US" sz="1400" dirty="0">
                <a:hlinkClick r:id="rId3"/>
              </a:rPr>
              <a:t>https://docs.openshift.com/container-platform/3.11/dev_guide/templates.html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Example Repo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 https://github.com/IBMAppModernization/app-modernization-plants-by-websphere-jee6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00827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DB6ABD77-B2B6-2F4B-BE1D-DE5E2EEA5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3736"/>
            <a:ext cx="5962553" cy="381000"/>
          </a:xfrm>
        </p:spPr>
        <p:txBody>
          <a:bodyPr/>
          <a:lstStyle/>
          <a:p>
            <a:r>
              <a:rPr lang="en-US" sz="2100" dirty="0"/>
              <a:t>OpenShift Deployment – Developer view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40004D8C-2380-7D45-8A4F-311C44E44835}"/>
              </a:ext>
            </a:extLst>
          </p:cNvPr>
          <p:cNvSpPr/>
          <p:nvPr/>
        </p:nvSpPr>
        <p:spPr>
          <a:xfrm>
            <a:off x="4852305" y="4141100"/>
            <a:ext cx="733806" cy="363474"/>
          </a:xfrm>
          <a:prstGeom prst="leftArrow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73319200-1056-F647-A7D5-F79624C7C86D}"/>
              </a:ext>
            </a:extLst>
          </p:cNvPr>
          <p:cNvSpPr/>
          <p:nvPr/>
        </p:nvSpPr>
        <p:spPr>
          <a:xfrm>
            <a:off x="4852305" y="3350822"/>
            <a:ext cx="733806" cy="363474"/>
          </a:xfrm>
          <a:prstGeom prst="leftArrow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F6A1B521-3529-894A-840B-545BD2B19D25}"/>
              </a:ext>
            </a:extLst>
          </p:cNvPr>
          <p:cNvSpPr/>
          <p:nvPr/>
        </p:nvSpPr>
        <p:spPr>
          <a:xfrm>
            <a:off x="4852305" y="2599592"/>
            <a:ext cx="733806" cy="363474"/>
          </a:xfrm>
          <a:prstGeom prst="leftArrow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7589E4FC-7F5C-CF43-83B5-01CF501151D8}"/>
              </a:ext>
            </a:extLst>
          </p:cNvPr>
          <p:cNvSpPr/>
          <p:nvPr/>
        </p:nvSpPr>
        <p:spPr>
          <a:xfrm>
            <a:off x="4852305" y="1888002"/>
            <a:ext cx="733806" cy="363474"/>
          </a:xfrm>
          <a:prstGeom prst="leftArrow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2049FB94-F39A-7042-BA1E-245FB84805F7}"/>
              </a:ext>
            </a:extLst>
          </p:cNvPr>
          <p:cNvSpPr/>
          <p:nvPr/>
        </p:nvSpPr>
        <p:spPr>
          <a:xfrm>
            <a:off x="4852305" y="1124701"/>
            <a:ext cx="733806" cy="363474"/>
          </a:xfrm>
          <a:prstGeom prst="leftArrow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F163B1-F984-6E47-B2D2-D0CB30ED250C}"/>
              </a:ext>
            </a:extLst>
          </p:cNvPr>
          <p:cNvSpPr txBox="1"/>
          <p:nvPr/>
        </p:nvSpPr>
        <p:spPr>
          <a:xfrm>
            <a:off x="5994217" y="1196690"/>
            <a:ext cx="2704012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Services, routes, PVCs, secrets </a:t>
            </a:r>
            <a:r>
              <a:rPr lang="en-US" sz="1013" dirty="0" err="1"/>
              <a:t>etc</a:t>
            </a:r>
            <a:endParaRPr lang="en-US" sz="1013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3006AD-CD79-A44C-9A7C-BEF054BBABEC}"/>
              </a:ext>
            </a:extLst>
          </p:cNvPr>
          <p:cNvSpPr txBox="1"/>
          <p:nvPr/>
        </p:nvSpPr>
        <p:spPr>
          <a:xfrm>
            <a:off x="5994217" y="1945634"/>
            <a:ext cx="293914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Defines what will run in OpenShift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BD3421-E5A4-184C-B4BE-6EFF4DF3ADD8}"/>
              </a:ext>
            </a:extLst>
          </p:cNvPr>
          <p:cNvSpPr txBox="1"/>
          <p:nvPr/>
        </p:nvSpPr>
        <p:spPr>
          <a:xfrm>
            <a:off x="5994217" y="2656942"/>
            <a:ext cx="293914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Images created by build layer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0F01C-31AC-994F-83CC-89F94A7A0C72}"/>
              </a:ext>
            </a:extLst>
          </p:cNvPr>
          <p:cNvSpPr txBox="1"/>
          <p:nvPr/>
        </p:nvSpPr>
        <p:spPr>
          <a:xfrm>
            <a:off x="5994217" y="3438508"/>
            <a:ext cx="307957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Defines the builds required for the app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45CAC7-6C23-D34F-840C-98F22ACE5397}"/>
              </a:ext>
            </a:extLst>
          </p:cNvPr>
          <p:cNvSpPr txBox="1"/>
          <p:nvPr/>
        </p:nvSpPr>
        <p:spPr>
          <a:xfrm>
            <a:off x="5994217" y="4220074"/>
            <a:ext cx="307957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The base images used by the apps</a:t>
            </a: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ADFBA35E-6DF4-C34D-99C6-E1FC49D21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4EB20B9D-EAEE-144D-9CF1-E674CE426B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CAD82D-E13E-DD46-A9FB-CF823D8DA15C}"/>
              </a:ext>
            </a:extLst>
          </p:cNvPr>
          <p:cNvGrpSpPr/>
          <p:nvPr/>
        </p:nvGrpSpPr>
        <p:grpSpPr>
          <a:xfrm>
            <a:off x="405055" y="665295"/>
            <a:ext cx="3761956" cy="4031405"/>
            <a:chOff x="405055" y="665295"/>
            <a:chExt cx="3761956" cy="403140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F7340A2-4C30-C24E-BD93-805D161EB90A}"/>
                </a:ext>
              </a:extLst>
            </p:cNvPr>
            <p:cNvSpPr/>
            <p:nvPr/>
          </p:nvSpPr>
          <p:spPr>
            <a:xfrm>
              <a:off x="2471078" y="3562613"/>
              <a:ext cx="685800" cy="685800"/>
            </a:xfrm>
            <a:prstGeom prst="roundRect">
              <a:avLst/>
            </a:prstGeom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7D535A1-E948-7548-A327-331A3CE13294}"/>
                </a:ext>
              </a:extLst>
            </p:cNvPr>
            <p:cNvSpPr/>
            <p:nvPr/>
          </p:nvSpPr>
          <p:spPr>
            <a:xfrm>
              <a:off x="1009778" y="4120478"/>
              <a:ext cx="2563586" cy="392189"/>
            </a:xfrm>
            <a:prstGeom prst="roundRect">
              <a:avLst/>
            </a:prstGeom>
            <a:solidFill>
              <a:schemeClr val="accent4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900" b="1" dirty="0">
                  <a:latin typeface="Arial"/>
                  <a:cs typeface="Arial"/>
                </a:rPr>
                <a:t>Layer 0: Base images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134CC3D-531E-8748-89D3-5BBAF49DA0CA}"/>
                </a:ext>
              </a:extLst>
            </p:cNvPr>
            <p:cNvSpPr/>
            <p:nvPr/>
          </p:nvSpPr>
          <p:spPr>
            <a:xfrm>
              <a:off x="1004240" y="3371533"/>
              <a:ext cx="2563586" cy="392189"/>
            </a:xfrm>
            <a:prstGeom prst="roundRect">
              <a:avLst/>
            </a:prstGeom>
            <a:solidFill>
              <a:schemeClr val="accent4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900" b="1" dirty="0">
                  <a:latin typeface="Arial"/>
                  <a:cs typeface="Arial"/>
                </a:rPr>
                <a:t>Layer 1: Builds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0F798A0-3579-FF4A-BC93-7CC5DF9F41DA}"/>
                </a:ext>
              </a:extLst>
            </p:cNvPr>
            <p:cNvSpPr/>
            <p:nvPr/>
          </p:nvSpPr>
          <p:spPr>
            <a:xfrm>
              <a:off x="1009778" y="2622589"/>
              <a:ext cx="2563586" cy="392189"/>
            </a:xfrm>
            <a:prstGeom prst="roundRect">
              <a:avLst/>
            </a:prstGeom>
            <a:solidFill>
              <a:schemeClr val="accent4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900" b="1" dirty="0">
                  <a:latin typeface="Arial"/>
                  <a:cs typeface="Arial"/>
                </a:rPr>
                <a:t>Layer 2: Images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FF2FCA0-24EC-AC4A-83BE-DA559A0B02C3}"/>
                </a:ext>
              </a:extLst>
            </p:cNvPr>
            <p:cNvSpPr/>
            <p:nvPr/>
          </p:nvSpPr>
          <p:spPr>
            <a:xfrm>
              <a:off x="1004240" y="1873645"/>
              <a:ext cx="2563586" cy="392189"/>
            </a:xfrm>
            <a:prstGeom prst="roundRect">
              <a:avLst/>
            </a:prstGeom>
            <a:solidFill>
              <a:schemeClr val="accent4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900" b="1" dirty="0">
                  <a:latin typeface="Arial"/>
                  <a:cs typeface="Arial"/>
                </a:rPr>
                <a:t>Layer 3: Deployments 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34102F5-324F-3E47-AFD8-28988ACE3C83}"/>
                </a:ext>
              </a:extLst>
            </p:cNvPr>
            <p:cNvSpPr/>
            <p:nvPr/>
          </p:nvSpPr>
          <p:spPr>
            <a:xfrm>
              <a:off x="1009778" y="1124701"/>
              <a:ext cx="2563586" cy="392189"/>
            </a:xfrm>
            <a:prstGeom prst="roundRect">
              <a:avLst/>
            </a:prstGeom>
            <a:solidFill>
              <a:schemeClr val="accent4">
                <a:alpha val="51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900" b="1" dirty="0">
                  <a:latin typeface="Arial"/>
                  <a:cs typeface="Arial"/>
                </a:rPr>
                <a:t>Layer 4: Abstractions </a:t>
              </a:r>
            </a:p>
          </p:txBody>
        </p:sp>
        <p:sp>
          <p:nvSpPr>
            <p:cNvPr id="35" name="Up Arrow 34">
              <a:extLst>
                <a:ext uri="{FF2B5EF4-FFF2-40B4-BE49-F238E27FC236}">
                  <a16:creationId xmlns:a16="http://schemas.microsoft.com/office/drawing/2014/main" id="{62392D82-7F5D-8F49-AFFB-BB72E53A5E7E}"/>
                </a:ext>
              </a:extLst>
            </p:cNvPr>
            <p:cNvSpPr/>
            <p:nvPr/>
          </p:nvSpPr>
          <p:spPr>
            <a:xfrm>
              <a:off x="2060698" y="3829465"/>
              <a:ext cx="450668" cy="219921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6" name="Up Arrow 35">
              <a:extLst>
                <a:ext uri="{FF2B5EF4-FFF2-40B4-BE49-F238E27FC236}">
                  <a16:creationId xmlns:a16="http://schemas.microsoft.com/office/drawing/2014/main" id="{10CC12C8-7E40-2A4A-946E-D8DA66DB5111}"/>
                </a:ext>
              </a:extLst>
            </p:cNvPr>
            <p:cNvSpPr/>
            <p:nvPr/>
          </p:nvSpPr>
          <p:spPr>
            <a:xfrm>
              <a:off x="2060697" y="3066929"/>
              <a:ext cx="450668" cy="219921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7" name="Up Arrow 36">
              <a:extLst>
                <a:ext uri="{FF2B5EF4-FFF2-40B4-BE49-F238E27FC236}">
                  <a16:creationId xmlns:a16="http://schemas.microsoft.com/office/drawing/2014/main" id="{69349C43-2087-004B-B163-632A1C85E08B}"/>
                </a:ext>
              </a:extLst>
            </p:cNvPr>
            <p:cNvSpPr/>
            <p:nvPr/>
          </p:nvSpPr>
          <p:spPr>
            <a:xfrm>
              <a:off x="2060697" y="2331577"/>
              <a:ext cx="450668" cy="219921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8" name="Up Arrow 37">
              <a:extLst>
                <a:ext uri="{FF2B5EF4-FFF2-40B4-BE49-F238E27FC236}">
                  <a16:creationId xmlns:a16="http://schemas.microsoft.com/office/drawing/2014/main" id="{38A4DF4D-99AA-F54D-8A17-62AFAC80F440}"/>
                </a:ext>
              </a:extLst>
            </p:cNvPr>
            <p:cNvSpPr/>
            <p:nvPr/>
          </p:nvSpPr>
          <p:spPr>
            <a:xfrm>
              <a:off x="2056437" y="1569041"/>
              <a:ext cx="450668" cy="219921"/>
            </a:xfrm>
            <a:prstGeom prst="upArrow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E0C5BA3F-9CFF-0144-B28F-36265B185B45}"/>
                </a:ext>
              </a:extLst>
            </p:cNvPr>
            <p:cNvSpPr/>
            <p:nvPr/>
          </p:nvSpPr>
          <p:spPr>
            <a:xfrm>
              <a:off x="405055" y="864394"/>
              <a:ext cx="3761956" cy="3832306"/>
            </a:xfrm>
            <a:prstGeom prst="roundRect">
              <a:avLst/>
            </a:prstGeom>
            <a:ln w="12700">
              <a:solidFill>
                <a:srgbClr val="3D4C53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9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7C904F9-7ABD-8F49-B25F-498F506C2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672" y="665295"/>
              <a:ext cx="399888" cy="469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05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03A793A-3084-954E-9E03-38398D2315E9}"/>
              </a:ext>
            </a:extLst>
          </p:cNvPr>
          <p:cNvSpPr/>
          <p:nvPr/>
        </p:nvSpPr>
        <p:spPr>
          <a:xfrm>
            <a:off x="625384" y="1633674"/>
            <a:ext cx="7770768" cy="303711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3B988E-D7D9-5241-BFD3-C6AE4B1F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3736"/>
            <a:ext cx="5377688" cy="381000"/>
          </a:xfrm>
        </p:spPr>
        <p:txBody>
          <a:bodyPr/>
          <a:lstStyle/>
          <a:p>
            <a:r>
              <a:rPr lang="en-US" dirty="0"/>
              <a:t>Layer 0 – Base image examples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44D841-1155-9A42-9F6A-1A187AA7E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09" b="89552" l="9694" r="97449">
                        <a14:foregroundMark x1="85204" y1="38806" x2="85204" y2="38806"/>
                        <a14:foregroundMark x1="94898" y1="43284" x2="94898" y2="43284"/>
                        <a14:foregroundMark x1="97959" y1="43284" x2="97959" y2="43284"/>
                        <a14:foregroundMark x1="42857" y1="89552" x2="42857" y2="895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9278" y="1245887"/>
            <a:ext cx="933450" cy="63817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34DDDEF-33C6-3F41-BDC5-BC7BD3A11C2F}"/>
              </a:ext>
            </a:extLst>
          </p:cNvPr>
          <p:cNvSpPr/>
          <p:nvPr/>
        </p:nvSpPr>
        <p:spPr>
          <a:xfrm>
            <a:off x="1546879" y="1426134"/>
            <a:ext cx="1391195" cy="406732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13" dirty="0">
                <a:cs typeface="Arial"/>
              </a:rPr>
              <a:t>OpenShift Registry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DB4989-060A-7241-B22D-61BEE1626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72" y="1476643"/>
            <a:ext cx="399888" cy="4691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783588-D7B6-734C-87F7-0FFE4F2D6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140" y="2172894"/>
            <a:ext cx="1171197" cy="3786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A851EA-DE93-D342-9CEA-FBAB2DB7E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401" y="2904195"/>
            <a:ext cx="1288346" cy="6742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B7A1F8-43A4-F14F-B164-E3C23E66A4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193" y="3736870"/>
            <a:ext cx="1288346" cy="6593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81F905-4499-234E-8888-F67AC695F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7068" y="2911048"/>
            <a:ext cx="1270415" cy="5483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D9CE467-6462-B545-B4EC-D2152B389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3383" y="1854109"/>
            <a:ext cx="1377385" cy="10330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DEFC75-B344-1549-98AF-417A9E7532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4522" y="3501053"/>
            <a:ext cx="1075508" cy="10755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16FCD7F-945C-F14D-BEB0-B60AD5D766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9278" y="2006134"/>
            <a:ext cx="889283" cy="4696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EB200A4-C1F1-3046-B6AA-30450D55D5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4753" y="2618271"/>
            <a:ext cx="470952" cy="8650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81D988A-9121-AE46-A3FC-45E8AF41C9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89156" y="3736870"/>
            <a:ext cx="509529" cy="5095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91331F-219E-6D4E-B7F2-1C6593347C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2145" y="2069133"/>
            <a:ext cx="1214007" cy="40669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D367B1-1382-094B-BF92-E04388A4C9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6414" y="3050812"/>
            <a:ext cx="876300" cy="190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FD8F469-2779-3343-918A-A917F217728E}"/>
              </a:ext>
            </a:extLst>
          </p:cNvPr>
          <p:cNvSpPr txBox="1"/>
          <p:nvPr/>
        </p:nvSpPr>
        <p:spPr>
          <a:xfrm>
            <a:off x="5365415" y="4328352"/>
            <a:ext cx="72945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/>
              <a:t>Python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747EE7-BA08-8849-A89B-3CC9734CA225}"/>
              </a:ext>
            </a:extLst>
          </p:cNvPr>
          <p:cNvSpPr txBox="1"/>
          <p:nvPr/>
        </p:nvSpPr>
        <p:spPr>
          <a:xfrm>
            <a:off x="228666" y="691598"/>
            <a:ext cx="8510452" cy="5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200" dirty="0"/>
              <a:t>Base operating systems, specific runtimes, databases, application servers and more</a:t>
            </a:r>
          </a:p>
          <a:p>
            <a:pPr marL="557213" lvl="1" indent="-214313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050" dirty="0"/>
              <a:t>Available as</a:t>
            </a:r>
            <a:r>
              <a:rPr lang="en-US" sz="1050" b="1" dirty="0"/>
              <a:t> </a:t>
            </a:r>
            <a:r>
              <a:rPr lang="en-US" sz="1050" b="1" dirty="0">
                <a:solidFill>
                  <a:schemeClr val="accent1"/>
                </a:solidFill>
              </a:rPr>
              <a:t>Image Streams</a:t>
            </a:r>
            <a:r>
              <a:rPr lang="en-US" sz="1050" dirty="0"/>
              <a:t>,  an enhanced set of metadata about each image</a:t>
            </a:r>
            <a:endParaRPr lang="en-US" sz="9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93E964-E58B-B048-8A06-4E9D913FA357}"/>
              </a:ext>
            </a:extLst>
          </p:cNvPr>
          <p:cNvSpPr txBox="1"/>
          <p:nvPr/>
        </p:nvSpPr>
        <p:spPr>
          <a:xfrm>
            <a:off x="6620900" y="3847888"/>
            <a:ext cx="119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cs typeface="Arial" panose="020B0604020202020204" pitchFamily="34" charset="0"/>
              </a:rPr>
              <a:t>.NET</a:t>
            </a:r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932E0F72-6314-6F4E-853D-4A3EFC41B7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9CD84AE4-45EE-E442-BC5F-CD36CD28BD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E85E02-778D-3B41-ABA7-2740063AB4F3}"/>
              </a:ext>
            </a:extLst>
          </p:cNvPr>
          <p:cNvSpPr txBox="1"/>
          <p:nvPr/>
        </p:nvSpPr>
        <p:spPr>
          <a:xfrm>
            <a:off x="6681825" y="4272095"/>
            <a:ext cx="8089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/>
              <a:t>.NET core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A90C85-93B5-E140-9056-85EA03EBFDF0}"/>
              </a:ext>
            </a:extLst>
          </p:cNvPr>
          <p:cNvSpPr/>
          <p:nvPr/>
        </p:nvSpPr>
        <p:spPr>
          <a:xfrm>
            <a:off x="3360878" y="1412875"/>
            <a:ext cx="1391195" cy="406732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13" dirty="0">
                <a:cs typeface="Arial"/>
              </a:rPr>
              <a:t>Red Hat Container Catalog</a:t>
            </a:r>
          </a:p>
        </p:txBody>
      </p:sp>
    </p:spTree>
    <p:extLst>
      <p:ext uri="{BB962C8B-B14F-4D97-AF65-F5344CB8AC3E}">
        <p14:creationId xmlns:p14="http://schemas.microsoft.com/office/powerpoint/2010/main" val="779772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BB0ADBE7-E87A-FE42-B823-182C6729E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720" y="735523"/>
            <a:ext cx="2608939" cy="409662"/>
          </a:xfrm>
        </p:spPr>
        <p:txBody>
          <a:bodyPr/>
          <a:lstStyle/>
          <a:p>
            <a:r>
              <a:rPr lang="en-US" sz="1500" dirty="0">
                <a:latin typeface="+mn-lt"/>
              </a:rPr>
              <a:t>Image Stream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DD80B1-1EA8-2347-8A66-57DA10149B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DD27C-D553-AD42-81DA-C42B12100A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100" y="1363580"/>
            <a:ext cx="4123944" cy="3252216"/>
          </a:xfrm>
        </p:spPr>
        <p:txBody>
          <a:bodyPr/>
          <a:lstStyle/>
          <a:p>
            <a:r>
              <a:rPr lang="en-US" dirty="0"/>
              <a:t>An image stream represents </a:t>
            </a:r>
            <a:r>
              <a:rPr lang="en-US" dirty="0">
                <a:solidFill>
                  <a:schemeClr val="accent1"/>
                </a:solidFill>
              </a:rPr>
              <a:t>one or more</a:t>
            </a:r>
            <a:r>
              <a:rPr lang="en-US" dirty="0"/>
              <a:t> Docker images  identified by tags.</a:t>
            </a:r>
          </a:p>
          <a:p>
            <a:pPr marL="430209" lvl="1" indent="-257175">
              <a:buFont typeface="Arial" panose="020B0604020202020204" pitchFamily="34" charset="0"/>
              <a:buChar char="•"/>
            </a:pPr>
            <a:r>
              <a:rPr lang="en-US" dirty="0"/>
              <a:t>Presents a single virtual view of related images  </a:t>
            </a:r>
          </a:p>
          <a:p>
            <a:pPr marL="654040" lvl="2" indent="-257175">
              <a:buFont typeface="System Font Regular"/>
              <a:buChar char="–"/>
            </a:pPr>
            <a:r>
              <a:rPr lang="en-US" dirty="0"/>
              <a:t>Can refer to images from </a:t>
            </a:r>
            <a:r>
              <a:rPr lang="en-US" dirty="0">
                <a:solidFill>
                  <a:schemeClr val="accent1"/>
                </a:solidFill>
              </a:rPr>
              <a:t>any </a:t>
            </a:r>
            <a:r>
              <a:rPr lang="en-US" dirty="0"/>
              <a:t>of the following:</a:t>
            </a:r>
          </a:p>
          <a:p>
            <a:pPr marL="882635" lvl="3" indent="-257175">
              <a:buFont typeface="Wingdings" pitchFamily="2" charset="2"/>
              <a:buChar char="Ø"/>
            </a:pPr>
            <a:r>
              <a:rPr lang="en-US" dirty="0"/>
              <a:t>Its own image repository in OpenShift’s integrated Docker Registry</a:t>
            </a:r>
          </a:p>
          <a:p>
            <a:pPr marL="882635" lvl="3" indent="-257175">
              <a:buFont typeface="Wingdings" pitchFamily="2" charset="2"/>
              <a:buChar char="Ø"/>
            </a:pPr>
            <a:r>
              <a:rPr lang="en-US" dirty="0"/>
              <a:t>Other image streams</a:t>
            </a:r>
          </a:p>
          <a:p>
            <a:pPr marL="882635" lvl="3" indent="-257175">
              <a:buFont typeface="Wingdings" pitchFamily="2" charset="2"/>
              <a:buChar char="Ø"/>
            </a:pPr>
            <a:r>
              <a:rPr lang="en-US" dirty="0"/>
              <a:t>Docker image repositories from external registries</a:t>
            </a:r>
          </a:p>
          <a:p>
            <a:pPr marL="654040" lvl="2" indent="-257175">
              <a:buFont typeface="System Font Regular"/>
              <a:buChar char="–"/>
            </a:pPr>
            <a:r>
              <a:rPr lang="en-US" dirty="0"/>
              <a:t>Image Streams </a:t>
            </a:r>
            <a:r>
              <a:rPr lang="en-US" dirty="0">
                <a:solidFill>
                  <a:schemeClr val="accent1"/>
                </a:solidFill>
              </a:rPr>
              <a:t>trigger an event</a:t>
            </a:r>
            <a:r>
              <a:rPr lang="en-US" dirty="0"/>
              <a:t>  when underlying image is </a:t>
            </a:r>
            <a:r>
              <a:rPr lang="en-US" dirty="0">
                <a:solidFill>
                  <a:schemeClr val="accent1"/>
                </a:solidFill>
              </a:rPr>
              <a:t>changed</a:t>
            </a:r>
            <a:r>
              <a:rPr lang="en-US" dirty="0"/>
              <a:t> (even if tag remains the same)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FDC215-942E-E44F-AEAA-99AFBBAF5A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0312" y="173736"/>
            <a:ext cx="4114800" cy="641350"/>
          </a:xfrm>
        </p:spPr>
        <p:txBody>
          <a:bodyPr/>
          <a:lstStyle/>
          <a:p>
            <a:r>
              <a:rPr lang="en-US" dirty="0"/>
              <a:t>Image Streams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10A26-291F-EC44-9ADD-44EA99FBB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253143"/>
            <a:ext cx="4695423" cy="29447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410B6D-102C-A749-96AD-109F064A945B}"/>
              </a:ext>
            </a:extLst>
          </p:cNvPr>
          <p:cNvSpPr txBox="1"/>
          <p:nvPr/>
        </p:nvSpPr>
        <p:spPr>
          <a:xfrm>
            <a:off x="4800602" y="4384964"/>
            <a:ext cx="3532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Graphic source: </a:t>
            </a:r>
            <a:r>
              <a:rPr lang="en-US" sz="1200" dirty="0">
                <a:hlinkClick r:id="rId4"/>
              </a:rPr>
              <a:t>https://blog.openshift.com/image-streams-faq/</a:t>
            </a:r>
            <a:r>
              <a:rPr lang="en-US" sz="1200" dirty="0"/>
              <a:t> 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DE384D7E-9CD4-6947-8914-AD865263B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2089351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F15A57-2828-704E-9817-0A32937E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1: Builds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62108-E50C-B546-B253-06AF6CF7000F}"/>
              </a:ext>
            </a:extLst>
          </p:cNvPr>
          <p:cNvSpPr txBox="1"/>
          <p:nvPr/>
        </p:nvSpPr>
        <p:spPr>
          <a:xfrm>
            <a:off x="281905" y="1228399"/>
            <a:ext cx="8375073" cy="329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Defined via a </a:t>
            </a:r>
            <a:r>
              <a:rPr lang="en-US" sz="1200" b="1" dirty="0" err="1">
                <a:solidFill>
                  <a:schemeClr val="accent1"/>
                </a:solidFill>
              </a:rPr>
              <a:t>BuildConfig</a:t>
            </a:r>
            <a:r>
              <a:rPr lang="en-US" sz="1200" b="1" dirty="0"/>
              <a:t> </a:t>
            </a:r>
            <a:r>
              <a:rPr lang="en-US" sz="1200" dirty="0"/>
              <a:t>object 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 blueprint for a process to transform base images + source code,  app binaries, or </a:t>
            </a:r>
            <a:r>
              <a:rPr lang="en-US" sz="1200" dirty="0" err="1"/>
              <a:t>Dockerfiles</a:t>
            </a:r>
            <a:r>
              <a:rPr lang="en-US" sz="1200" dirty="0"/>
              <a:t> to an app image: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Key attributes:</a:t>
            </a:r>
          </a:p>
          <a:p>
            <a:pPr marL="900113" lvl="2" indent="-214313">
              <a:lnSpc>
                <a:spcPct val="150000"/>
              </a:lnSpc>
              <a:buFont typeface="System Font Regular"/>
              <a:buChar char="–"/>
            </a:pPr>
            <a:r>
              <a:rPr lang="en-US" sz="1200" b="1" dirty="0">
                <a:solidFill>
                  <a:schemeClr val="accent1"/>
                </a:solidFill>
              </a:rPr>
              <a:t>Input</a:t>
            </a:r>
            <a:r>
              <a:rPr lang="en-US" sz="1200" dirty="0"/>
              <a:t> (input to the build process )  - e.g. file, directory, GH repo </a:t>
            </a:r>
            <a:r>
              <a:rPr lang="en-US" sz="1200" dirty="0" err="1"/>
              <a:t>etc</a:t>
            </a:r>
            <a:endParaRPr lang="en-US" sz="1200" dirty="0"/>
          </a:p>
          <a:p>
            <a:pPr marL="900113" lvl="2" indent="-214313">
              <a:lnSpc>
                <a:spcPct val="150000"/>
              </a:lnSpc>
              <a:buFont typeface="System Font Regular"/>
              <a:buChar char="–"/>
            </a:pPr>
            <a:r>
              <a:rPr lang="en-US" sz="1200" b="1" dirty="0">
                <a:solidFill>
                  <a:schemeClr val="accent1"/>
                </a:solidFill>
              </a:rPr>
              <a:t>Strategy</a:t>
            </a:r>
            <a:r>
              <a:rPr lang="en-US" sz="1200" dirty="0"/>
              <a:t> (how to build the app image) </a:t>
            </a:r>
          </a:p>
          <a:p>
            <a:pPr marL="1243013" lvl="3" indent="-214313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dirty="0"/>
              <a:t>Options:</a:t>
            </a:r>
          </a:p>
          <a:p>
            <a:pPr marL="1585913" lvl="4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S2I</a:t>
            </a:r>
            <a:r>
              <a:rPr lang="en-US" sz="1200" dirty="0"/>
              <a:t> – Use a specialized builder image to generate app image (more later)</a:t>
            </a:r>
          </a:p>
          <a:p>
            <a:pPr marL="1585913" lvl="4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Docker</a:t>
            </a:r>
            <a:r>
              <a:rPr lang="en-US" sz="1200" dirty="0"/>
              <a:t> - Use a Docker file to generate app image </a:t>
            </a:r>
          </a:p>
          <a:p>
            <a:pPr marL="1585913" lvl="4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Pipeline</a:t>
            </a:r>
            <a:r>
              <a:rPr lang="en-US" sz="1200" dirty="0"/>
              <a:t> -  A Jenkins pipeline that generates the  app image from source</a:t>
            </a:r>
          </a:p>
          <a:p>
            <a:pPr marL="1585913" lvl="4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Custom</a:t>
            </a:r>
            <a:r>
              <a:rPr lang="en-US" sz="1200" dirty="0"/>
              <a:t> – Encapsulate  your build process via a custom builder image</a:t>
            </a:r>
          </a:p>
          <a:p>
            <a:pPr marL="900113" lvl="2" indent="-214313">
              <a:lnSpc>
                <a:spcPct val="150000"/>
              </a:lnSpc>
              <a:buFont typeface="System Font Regular"/>
              <a:buChar char="–"/>
            </a:pPr>
            <a:r>
              <a:rPr lang="en-US" sz="1200" b="1" dirty="0">
                <a:solidFill>
                  <a:schemeClr val="accent1"/>
                </a:solidFill>
              </a:rPr>
              <a:t>Output</a:t>
            </a:r>
            <a:r>
              <a:rPr lang="en-US" sz="1200" b="1" dirty="0"/>
              <a:t> </a:t>
            </a:r>
            <a:r>
              <a:rPr lang="en-US" sz="1200" dirty="0"/>
              <a:t>(result of the build process) – typically an </a:t>
            </a:r>
            <a:r>
              <a:rPr lang="en-US" sz="1200" dirty="0" err="1"/>
              <a:t>ImageStream</a:t>
            </a:r>
            <a:r>
              <a:rPr lang="en-US" sz="1200" dirty="0"/>
              <a:t> tag</a:t>
            </a:r>
          </a:p>
          <a:p>
            <a:endParaRPr lang="en-US" sz="1013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5A20FB4-9B22-A74C-B059-CBCCCE2C72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4E14632-03DB-6A48-B397-4EB43B8E55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3569717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F15A57-2828-704E-9817-0A32937E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62108-E50C-B546-B253-06AF6CF7000F}"/>
              </a:ext>
            </a:extLst>
          </p:cNvPr>
          <p:cNvSpPr txBox="1"/>
          <p:nvPr/>
        </p:nvSpPr>
        <p:spPr>
          <a:xfrm>
            <a:off x="363682" y="716974"/>
            <a:ext cx="8375073" cy="1633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Defined via an</a:t>
            </a:r>
            <a:r>
              <a:rPr lang="en-US" sz="1200" b="1" dirty="0"/>
              <a:t> </a:t>
            </a:r>
            <a:r>
              <a:rPr lang="en-US" sz="1200" b="1" dirty="0" err="1">
                <a:solidFill>
                  <a:schemeClr val="accent1"/>
                </a:solidFill>
              </a:rPr>
              <a:t>ImageStream</a:t>
            </a:r>
            <a:r>
              <a:rPr lang="en-US" sz="1200" b="1" dirty="0"/>
              <a:t> </a:t>
            </a:r>
            <a:r>
              <a:rPr lang="en-US" sz="1200" dirty="0"/>
              <a:t>object 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An abstraction for working with  Docker images inside OpenShift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Key attributes:</a:t>
            </a:r>
          </a:p>
          <a:p>
            <a:pPr marL="900113" lvl="2" indent="-214313">
              <a:lnSpc>
                <a:spcPct val="150000"/>
              </a:lnSpc>
              <a:buFont typeface="System Font Regular"/>
              <a:buChar char="–"/>
            </a:pPr>
            <a:r>
              <a:rPr lang="en-US" sz="1200" b="1" dirty="0" err="1">
                <a:solidFill>
                  <a:schemeClr val="accent1"/>
                </a:solidFill>
              </a:rPr>
              <a:t>ImageStreamImage</a:t>
            </a:r>
            <a:r>
              <a:rPr lang="en-US" sz="1200" dirty="0"/>
              <a:t> (reference to actual image)  - typically not used directly</a:t>
            </a:r>
          </a:p>
          <a:p>
            <a:pPr marL="900113" lvl="2" indent="-214313">
              <a:lnSpc>
                <a:spcPct val="150000"/>
              </a:lnSpc>
              <a:buFont typeface="System Font Regular"/>
              <a:buChar char="–"/>
            </a:pPr>
            <a:r>
              <a:rPr lang="en-US" sz="1200" b="1" dirty="0" err="1">
                <a:solidFill>
                  <a:schemeClr val="accent1"/>
                </a:solidFill>
              </a:rPr>
              <a:t>ImageStreamTag</a:t>
            </a:r>
            <a:r>
              <a:rPr lang="en-US" sz="1200" b="1" dirty="0"/>
              <a:t>  </a:t>
            </a:r>
            <a:r>
              <a:rPr lang="en-US" sz="1200" dirty="0"/>
              <a:t>(reference to a given </a:t>
            </a:r>
            <a:r>
              <a:rPr lang="en-US" sz="1200" dirty="0" err="1"/>
              <a:t>ImageStream</a:t>
            </a:r>
            <a:r>
              <a:rPr lang="en-US" sz="1200" dirty="0"/>
              <a:t> and tag)</a:t>
            </a:r>
          </a:p>
          <a:p>
            <a:endParaRPr lang="en-US" sz="1013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82F7E4-A2D4-2A4A-AD54-02CF29657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392925"/>
            <a:ext cx="3676650" cy="2304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7D38A1-8C82-B646-9A9E-18BDFF5B934C}"/>
              </a:ext>
            </a:extLst>
          </p:cNvPr>
          <p:cNvSpPr txBox="1"/>
          <p:nvPr/>
        </p:nvSpPr>
        <p:spPr>
          <a:xfrm>
            <a:off x="4208319" y="3288723"/>
            <a:ext cx="1839191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/>
              <a:t>Key:</a:t>
            </a:r>
            <a:br>
              <a:rPr lang="en-US" sz="1013" dirty="0"/>
            </a:br>
            <a:br>
              <a:rPr lang="en-US" sz="1013" dirty="0"/>
            </a:br>
            <a:r>
              <a:rPr lang="en-US" sz="1200" i="1" dirty="0" err="1"/>
              <a:t>ImageStreamImage</a:t>
            </a:r>
            <a:endParaRPr lang="en-US" sz="1200" i="1" dirty="0"/>
          </a:p>
          <a:p>
            <a:endParaRPr lang="en-US" sz="1200" i="1" dirty="0"/>
          </a:p>
          <a:p>
            <a:endParaRPr lang="en-US" sz="1200" i="1" dirty="0"/>
          </a:p>
          <a:p>
            <a:r>
              <a:rPr lang="en-US" sz="1200" i="1" dirty="0" err="1"/>
              <a:t>ImageStreamTag</a:t>
            </a:r>
            <a:endParaRPr lang="en-US" sz="1200" i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5F194F-ACD9-C241-A8D5-F8CDDFF70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242" y="3594248"/>
            <a:ext cx="1704109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DCEAC8-7406-8B4F-B589-66A8943EF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235" y="4075021"/>
            <a:ext cx="1704109" cy="727886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8136527-853A-7B49-A7F1-133C75062874}"/>
              </a:ext>
            </a:extLst>
          </p:cNvPr>
          <p:cNvSpPr txBox="1">
            <a:spLocks/>
          </p:cNvSpPr>
          <p:nvPr/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kern="1200">
                <a:solidFill>
                  <a:schemeClr val="tx1"/>
                </a:solidFill>
                <a:latin typeface="IBM Plex Sans Light" panose="020B0403050000000000" pitchFamily="34" charset="77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/>
              <a:t>IBM </a:t>
            </a:r>
            <a:r>
              <a:rPr lang="en-US" sz="800">
                <a:latin typeface="+mj-lt"/>
              </a:rPr>
              <a:t>Developer</a:t>
            </a:r>
            <a:endParaRPr lang="en-US" sz="800" dirty="0">
              <a:latin typeface="+mj-lt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1E7A2F4-7CDD-0A44-81D4-D6CAE601CE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55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F15A57-2828-704E-9817-0A32937E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3736"/>
            <a:ext cx="4114800" cy="381000"/>
          </a:xfrm>
        </p:spPr>
        <p:txBody>
          <a:bodyPr/>
          <a:lstStyle/>
          <a:p>
            <a:r>
              <a:rPr lang="en-US" dirty="0"/>
              <a:t>Level 3: Deployments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62108-E50C-B546-B253-06AF6CF7000F}"/>
              </a:ext>
            </a:extLst>
          </p:cNvPr>
          <p:cNvSpPr txBox="1"/>
          <p:nvPr/>
        </p:nvSpPr>
        <p:spPr>
          <a:xfrm>
            <a:off x="228600" y="931125"/>
            <a:ext cx="8375073" cy="3940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Defined via a </a:t>
            </a:r>
            <a:r>
              <a:rPr lang="en-US" sz="1200" b="1" dirty="0" err="1">
                <a:solidFill>
                  <a:schemeClr val="accent1"/>
                </a:solidFill>
              </a:rPr>
              <a:t>DeploymentConfig</a:t>
            </a:r>
            <a:r>
              <a:rPr lang="en-US" sz="1200" b="1" dirty="0"/>
              <a:t> </a:t>
            </a:r>
            <a:r>
              <a:rPr lang="en-US" sz="1200" dirty="0"/>
              <a:t>object 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Encapsulates the K8s Deployment and adds deployment strategies and triggers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Key attributes:</a:t>
            </a:r>
          </a:p>
          <a:p>
            <a:pPr marL="900113" lvl="2" indent="-214313">
              <a:lnSpc>
                <a:spcPct val="150000"/>
              </a:lnSpc>
              <a:buFont typeface="System Font Regular"/>
              <a:buChar char="–"/>
            </a:pPr>
            <a:r>
              <a:rPr lang="en-US" sz="1200" b="1" dirty="0">
                <a:solidFill>
                  <a:schemeClr val="accent1"/>
                </a:solidFill>
              </a:rPr>
              <a:t>Strategy</a:t>
            </a:r>
            <a:r>
              <a:rPr lang="en-US" sz="1200" dirty="0"/>
              <a:t> (how to deploy if the underlying Deployment is already deployed) </a:t>
            </a:r>
          </a:p>
          <a:p>
            <a:pPr marL="1243013" lvl="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Options:</a:t>
            </a:r>
          </a:p>
          <a:p>
            <a:pPr marL="1585913" lvl="4" indent="-214313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i="1" dirty="0"/>
              <a:t>Recreate</a:t>
            </a:r>
            <a:r>
              <a:rPr lang="en-US" sz="1200" dirty="0"/>
              <a:t>– Blow away old deployment first and then deploy new one</a:t>
            </a:r>
          </a:p>
          <a:p>
            <a:pPr marL="1585913" lvl="4" indent="-214313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i="1" dirty="0"/>
              <a:t>Rolling (default)</a:t>
            </a:r>
            <a:r>
              <a:rPr lang="en-US" sz="1200" dirty="0"/>
              <a:t> – Zero downtime rollout via K8s </a:t>
            </a:r>
            <a:r>
              <a:rPr lang="en-US" sz="1200" i="1" dirty="0" err="1"/>
              <a:t>RollingUpdate</a:t>
            </a:r>
            <a:endParaRPr lang="en-US" sz="1200" i="1" dirty="0"/>
          </a:p>
          <a:p>
            <a:pPr marL="1585913" lvl="4" indent="-214313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i="1" dirty="0"/>
              <a:t>Advanced</a:t>
            </a:r>
            <a:r>
              <a:rPr lang="en-US" sz="1200" dirty="0"/>
              <a:t> -  (Note: require routes)</a:t>
            </a:r>
          </a:p>
          <a:p>
            <a:pPr marL="1928813" lvl="5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Blue-Green</a:t>
            </a:r>
            <a:r>
              <a:rPr lang="en-US" sz="1200" dirty="0"/>
              <a:t> -  running 2 versions of the deployment  at the same time and moving traffic from the in-production version (the green version) to the newer version (the blue version).</a:t>
            </a:r>
          </a:p>
          <a:p>
            <a:pPr marL="1928813" lvl="5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i="1" dirty="0"/>
              <a:t>A/B </a:t>
            </a:r>
            <a:r>
              <a:rPr lang="en-US" sz="1200" dirty="0"/>
              <a:t>– partitioning requests between  2 versions of the deployment  at the same time and observing the behavior </a:t>
            </a:r>
          </a:p>
          <a:p>
            <a:pPr marL="900113" lvl="2" indent="-214313">
              <a:lnSpc>
                <a:spcPct val="150000"/>
              </a:lnSpc>
              <a:buFont typeface="System Font Regular"/>
              <a:buChar char="–"/>
            </a:pPr>
            <a:r>
              <a:rPr lang="en-US" sz="1200" b="1" dirty="0">
                <a:solidFill>
                  <a:schemeClr val="accent1"/>
                </a:solidFill>
              </a:rPr>
              <a:t>Triggers</a:t>
            </a:r>
            <a:r>
              <a:rPr lang="en-US" sz="1200" dirty="0"/>
              <a:t>  (define conditions under which  the deployment  is automatically triggered)</a:t>
            </a:r>
          </a:p>
          <a:p>
            <a:pPr lvl="3">
              <a:lnSpc>
                <a:spcPct val="150000"/>
              </a:lnSpc>
            </a:pPr>
            <a:r>
              <a:rPr lang="en-US" sz="1200" dirty="0" err="1"/>
              <a:t>e.g</a:t>
            </a:r>
            <a:r>
              <a:rPr lang="en-US" sz="1200" dirty="0"/>
              <a:t>  Input image updated, config changes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A120890-21E2-0244-BC4E-1DE23610C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41A59660-4B85-BE44-96B9-A8BE93CFE9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354608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F15A57-2828-704E-9817-0A32937E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4: Abstractions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62108-E50C-B546-B253-06AF6CF7000F}"/>
              </a:ext>
            </a:extLst>
          </p:cNvPr>
          <p:cNvSpPr txBox="1"/>
          <p:nvPr/>
        </p:nvSpPr>
        <p:spPr>
          <a:xfrm>
            <a:off x="228667" y="1200193"/>
            <a:ext cx="7673832" cy="2278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Defines all of the additional resources needed for an app like  networking, storage, security </a:t>
            </a:r>
            <a:r>
              <a:rPr lang="en-US" sz="1200" dirty="0" err="1"/>
              <a:t>etc</a:t>
            </a:r>
            <a:endParaRPr lang="en-US" sz="1200" dirty="0"/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Frequently used resources: (there are several others)</a:t>
            </a:r>
          </a:p>
          <a:p>
            <a:pPr marL="900113" lvl="2" indent="-214313">
              <a:lnSpc>
                <a:spcPct val="150000"/>
              </a:lnSpc>
              <a:buFont typeface="System Font Regular"/>
              <a:buChar char="–"/>
            </a:pPr>
            <a:r>
              <a:rPr lang="en-US" sz="1200" b="1" dirty="0"/>
              <a:t>Service </a:t>
            </a:r>
            <a:r>
              <a:rPr lang="en-US" sz="1200" dirty="0"/>
              <a:t>– Internal load balancer and router. Directs network traffic to replicated Pods</a:t>
            </a:r>
          </a:p>
          <a:p>
            <a:pPr marL="900113" lvl="2" indent="-214313">
              <a:lnSpc>
                <a:spcPct val="150000"/>
              </a:lnSpc>
              <a:buFont typeface="System Font Regular"/>
              <a:buChar char="–"/>
            </a:pPr>
            <a:r>
              <a:rPr lang="en-US" sz="1200" b="1" dirty="0"/>
              <a:t>Route </a:t>
            </a:r>
            <a:r>
              <a:rPr lang="en-US" sz="1200" dirty="0"/>
              <a:t>– Exposes a Service at a defined host name to allow access from external traffic</a:t>
            </a:r>
          </a:p>
          <a:p>
            <a:pPr marL="900113" lvl="2" indent="-214313">
              <a:lnSpc>
                <a:spcPct val="150000"/>
              </a:lnSpc>
              <a:buFont typeface="System Font Regular"/>
              <a:buChar char="–"/>
            </a:pPr>
            <a:r>
              <a:rPr lang="en-US" sz="1200" b="1" dirty="0"/>
              <a:t>Persistent Volume Claim </a:t>
            </a:r>
            <a:r>
              <a:rPr lang="en-US" sz="1200" dirty="0"/>
              <a:t>– Permanent storage used by apps to persist data after the app has stopped running</a:t>
            </a:r>
          </a:p>
          <a:p>
            <a:pPr marL="900113" lvl="2" indent="-214313">
              <a:lnSpc>
                <a:spcPct val="150000"/>
              </a:lnSpc>
              <a:buFont typeface="System Font Regular"/>
              <a:buChar char="–"/>
            </a:pPr>
            <a:r>
              <a:rPr lang="en-US" sz="1200" b="1" dirty="0"/>
              <a:t>Secret</a:t>
            </a:r>
            <a:r>
              <a:rPr lang="en-US" sz="1200" dirty="0"/>
              <a:t> – Mechanism for holding sensitive data. Decouples sensitive data from the the Pods that use them.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FBAEB55-4597-4645-9EC1-5707F44FF8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F93C05F-6A1F-904B-A365-7279454D95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866706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0080"/>
            <a:ext cx="8155547" cy="3471754"/>
          </a:xfrm>
        </p:spPr>
        <p:txBody>
          <a:bodyPr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chemeClr val="accent1"/>
                </a:solidFill>
                <a:latin typeface="IBM Plex Mono SemiBold" panose="020B0509050203000203" pitchFamily="49" charset="77"/>
                <a:ea typeface="IBM Plex Sans" charset="0"/>
                <a:cs typeface="IBM Plex Sans" charset="0"/>
              </a:rPr>
              <a:t>S2I</a:t>
            </a:r>
            <a:r>
              <a:rPr lang="en-US" sz="4800" dirty="0">
                <a:latin typeface="IBM Plex Mono" panose="020B0509050203000203" pitchFamily="49" charset="77"/>
                <a:ea typeface="IBM Plex Sans" charset="0"/>
                <a:cs typeface="IBM Plex Sans" charset="0"/>
              </a:rPr>
              <a:t> provides a repeatable method to generate application images from source/binary code</a:t>
            </a:r>
            <a:br>
              <a:rPr lang="en-US" sz="4950" dirty="0">
                <a:latin typeface="IBM Plex Sans" charset="0"/>
                <a:ea typeface="IBM Plex Sans" charset="0"/>
                <a:cs typeface="IBM Plex Sans" charset="0"/>
              </a:rPr>
            </a:br>
            <a:br>
              <a:rPr lang="en-US" sz="4950" dirty="0">
                <a:latin typeface="IBM Plex Sans" charset="0"/>
                <a:ea typeface="IBM Plex Sans" charset="0"/>
                <a:cs typeface="IBM Plex Sans" charset="0"/>
              </a:rPr>
            </a:br>
            <a:endParaRPr lang="en-US" sz="4400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048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IBM Developer 2018 white background">
  <a:themeElements>
    <a:clrScheme name="Custom 63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9_V02_Plex" id="{F0F684DF-5C9B-B74B-B074-54CDEC0F049F}" vid="{60AA6070-8204-B647-8FBA-A0363F04048F}"/>
    </a:ext>
  </a:extLst>
</a:theme>
</file>

<file path=ppt/theme/theme2.xml><?xml version="1.0" encoding="utf-8"?>
<a:theme xmlns:a="http://schemas.openxmlformats.org/drawingml/2006/main" name="IBM Developer 2018 cool gray background">
  <a:themeElements>
    <a:clrScheme name="Custom 66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9_V02_Plex" id="{F0F684DF-5C9B-B74B-B074-54CDEC0F049F}" vid="{B34CB63A-D7A5-A14D-9886-367AA5348DE9}"/>
    </a:ext>
  </a:extLst>
</a:theme>
</file>

<file path=ppt/theme/theme3.xml><?xml version="1.0" encoding="utf-8"?>
<a:theme xmlns:a="http://schemas.openxmlformats.org/drawingml/2006/main" name="IBM Developer 2018 blue background">
  <a:themeElements>
    <a:clrScheme name="Custom 68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9_V02_Plex" id="{F0F684DF-5C9B-B74B-B074-54CDEC0F049F}" vid="{261DC44C-725E-304E-9BD1-240474308130}"/>
    </a:ext>
  </a:extLst>
</a:theme>
</file>

<file path=ppt/theme/theme4.xml><?xml version="1.0" encoding="utf-8"?>
<a:theme xmlns:a="http://schemas.openxmlformats.org/drawingml/2006/main" name="IBM Developer 2018 black background">
  <a:themeElements>
    <a:clrScheme name="Custom 72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9_V02_Plex" id="{F0F684DF-5C9B-B74B-B074-54CDEC0F049F}" vid="{9EB79215-B945-9540-A9B5-9A4DED7B5B7B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6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Developer 2018 white background</Template>
  <TotalTime>113</TotalTime>
  <Words>1289</Words>
  <Application>Microsoft Macintosh PowerPoint</Application>
  <PresentationFormat>On-screen Show (16:9)</PresentationFormat>
  <Paragraphs>221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.AppleSystemUIFont</vt:lpstr>
      <vt:lpstr>Arial</vt:lpstr>
      <vt:lpstr>Courier New</vt:lpstr>
      <vt:lpstr>HelvNeue Light for IBM</vt:lpstr>
      <vt:lpstr>IBM Plex Mono</vt:lpstr>
      <vt:lpstr>IBM Plex Mono Light</vt:lpstr>
      <vt:lpstr>IBM Plex Mono SemiBold</vt:lpstr>
      <vt:lpstr>IBM Plex Sans</vt:lpstr>
      <vt:lpstr>IBM Plex Sans Bold</vt:lpstr>
      <vt:lpstr>IBM Plex Sans Light</vt:lpstr>
      <vt:lpstr>System Font Regular</vt:lpstr>
      <vt:lpstr>Wingdings</vt:lpstr>
      <vt:lpstr>IBM Developer 2018 white background</vt:lpstr>
      <vt:lpstr>IBM Developer 2018 cool gray background</vt:lpstr>
      <vt:lpstr>IBM Developer 2018 blue background</vt:lpstr>
      <vt:lpstr>IBM Developer 2018 black background</vt:lpstr>
      <vt:lpstr>Deploying to OpenShift S2I and templates  — WW Developer Advocate team</vt:lpstr>
      <vt:lpstr>OpenShift Deployment – Developer view</vt:lpstr>
      <vt:lpstr>Layer 0 – Base image examples </vt:lpstr>
      <vt:lpstr>Image Streams</vt:lpstr>
      <vt:lpstr>Level 1: Builds</vt:lpstr>
      <vt:lpstr>Level 2: Images</vt:lpstr>
      <vt:lpstr>Level 3: Deployments</vt:lpstr>
      <vt:lpstr>Level 4: Abstractions</vt:lpstr>
      <vt:lpstr>S2I provides a repeatable method to generate application images from source/binary code  </vt:lpstr>
      <vt:lpstr>S2I Overview </vt:lpstr>
      <vt:lpstr>Anatomy of an S2I Builder Image</vt:lpstr>
      <vt:lpstr>Templates provide a parameterized set of objects that can be processed by OpenShift  </vt:lpstr>
      <vt:lpstr>Templates  Overview </vt:lpstr>
      <vt:lpstr>Anatomy of a Template</vt:lpstr>
      <vt:lpstr>Using a template</vt:lpstr>
      <vt:lpstr>Example – Deploy Plants by WebSphere app w/MariaDB 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Deploying to OpenShift S2I and templates  — WW Developer Advocate team</dc:title>
  <dc:creator>Tim Robinson</dc:creator>
  <cp:lastModifiedBy>Tim Robinson</cp:lastModifiedBy>
  <cp:revision>17</cp:revision>
  <cp:lastPrinted>2018-10-05T17:04:41Z</cp:lastPrinted>
  <dcterms:created xsi:type="dcterms:W3CDTF">2019-09-29T22:08:07Z</dcterms:created>
  <dcterms:modified xsi:type="dcterms:W3CDTF">2019-09-30T00:01:57Z</dcterms:modified>
</cp:coreProperties>
</file>